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8"/>
  </p:notesMasterIdLst>
  <p:handoutMasterIdLst>
    <p:handoutMasterId r:id="rId29"/>
  </p:handoutMasterIdLst>
  <p:sldIdLst>
    <p:sldId id="304" r:id="rId3"/>
    <p:sldId id="305" r:id="rId4"/>
    <p:sldId id="306" r:id="rId5"/>
    <p:sldId id="307" r:id="rId6"/>
    <p:sldId id="308" r:id="rId7"/>
    <p:sldId id="309" r:id="rId8"/>
    <p:sldId id="310" r:id="rId9"/>
    <p:sldId id="256" r:id="rId10"/>
    <p:sldId id="271" r:id="rId11"/>
    <p:sldId id="292" r:id="rId12"/>
    <p:sldId id="293" r:id="rId13"/>
    <p:sldId id="294" r:id="rId14"/>
    <p:sldId id="286" r:id="rId15"/>
    <p:sldId id="274" r:id="rId16"/>
    <p:sldId id="275" r:id="rId17"/>
    <p:sldId id="276" r:id="rId18"/>
    <p:sldId id="281" r:id="rId19"/>
    <p:sldId id="277" r:id="rId20"/>
    <p:sldId id="298" r:id="rId21"/>
    <p:sldId id="280" r:id="rId22"/>
    <p:sldId id="278" r:id="rId23"/>
    <p:sldId id="282" r:id="rId24"/>
    <p:sldId id="283" r:id="rId25"/>
    <p:sldId id="279" r:id="rId26"/>
    <p:sldId id="258" r:id="rId27"/>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F51"/>
    <a:srgbClr val="4F81BD"/>
    <a:srgbClr val="32323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4587" autoAdjust="0"/>
    <p:restoredTop sz="94671" autoAdjust="0"/>
  </p:normalViewPr>
  <p:slideViewPr>
    <p:cSldViewPr>
      <p:cViewPr varScale="1">
        <p:scale>
          <a:sx n="112" d="100"/>
          <a:sy n="112" d="100"/>
        </p:scale>
        <p:origin x="-1590" y="-72"/>
      </p:cViewPr>
      <p:guideLst>
        <p:guide orient="horz" pos="2160"/>
        <p:guide pos="2880"/>
      </p:guideLst>
    </p:cSldViewPr>
  </p:slideViewPr>
  <p:outlineViewPr>
    <p:cViewPr>
      <p:scale>
        <a:sx n="33" d="100"/>
        <a:sy n="33" d="100"/>
      </p:scale>
      <p:origin x="0" y="9372"/>
    </p:cViewPr>
  </p:outlineViewPr>
  <p:notesTextViewPr>
    <p:cViewPr>
      <p:scale>
        <a:sx n="100" d="100"/>
        <a:sy n="100" d="100"/>
      </p:scale>
      <p:origin x="0" y="0"/>
    </p:cViewPr>
  </p:notesTextViewPr>
  <p:notesViewPr>
    <p:cSldViewPr>
      <p:cViewPr varScale="1">
        <p:scale>
          <a:sx n="75" d="100"/>
          <a:sy n="75" d="100"/>
        </p:scale>
        <p:origin x="-2136"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BCC8A43-69B2-44E7-ABF5-A80C48690B72}" type="datetimeFigureOut">
              <a:rPr lang="hu-HU" smtClean="0"/>
              <a:pPr/>
              <a:t>2018.06.14.</a:t>
            </a:fld>
            <a:endParaRPr lang="hu-HU"/>
          </a:p>
        </p:txBody>
      </p:sp>
      <p:sp>
        <p:nvSpPr>
          <p:cNvPr id="4" name="Élőláb hely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5" name="Dia számának hely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33D2707-C90F-4D5E-AB47-8281072EBF62}" type="slidenum">
              <a:rPr lang="hu-HU" smtClean="0"/>
              <a:pPr/>
              <a:t>‹#›</a:t>
            </a:fld>
            <a:endParaRPr lang="hu-H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4040C3-C059-453F-9BC6-FF0F8CA68150}" type="datetimeFigureOut">
              <a:rPr lang="hu-HU" smtClean="0"/>
              <a:pPr/>
              <a:t>2018.06.14.</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96B58D-6C14-4BFB-B6AD-3576E07F3744}" type="slidenum">
              <a:rPr lang="hu-HU" smtClean="0"/>
              <a:pPr/>
              <a:t>‹#›</a:t>
            </a:fld>
            <a:endParaRPr lang="hu-H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9096B58D-6C14-4BFB-B6AD-3576E07F3744}" type="slidenum">
              <a:rPr lang="hu-HU" smtClean="0"/>
              <a:pPr/>
              <a:t>6</a:t>
            </a:fld>
            <a:endParaRPr lang="hu-HU"/>
          </a:p>
        </p:txBody>
      </p:sp>
    </p:spTree>
    <p:extLst>
      <p:ext uri="{BB962C8B-B14F-4D97-AF65-F5344CB8AC3E}">
        <p14:creationId xmlns="" xmlns:p14="http://schemas.microsoft.com/office/powerpoint/2010/main" val="1220177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1700808"/>
            <a:ext cx="7772400" cy="1584176"/>
          </a:xfrm>
        </p:spPr>
        <p:txBody>
          <a:bodyPr/>
          <a:lstStyle>
            <a:lvl1pPr algn="ctr">
              <a:defRPr>
                <a:solidFill>
                  <a:srgbClr val="006F51"/>
                </a:solidFill>
              </a:defRPr>
            </a:lvl1pPr>
          </a:lstStyle>
          <a:p>
            <a:r>
              <a:rPr lang="hu-HU" dirty="0"/>
              <a:t>Mintacím szerkesztése</a:t>
            </a:r>
          </a:p>
        </p:txBody>
      </p:sp>
      <p:sp>
        <p:nvSpPr>
          <p:cNvPr id="3" name="Alcím 2"/>
          <p:cNvSpPr>
            <a:spLocks noGrp="1"/>
          </p:cNvSpPr>
          <p:nvPr>
            <p:ph type="subTitle" idx="1"/>
          </p:nvPr>
        </p:nvSpPr>
        <p:spPr>
          <a:xfrm>
            <a:off x="683568" y="3284984"/>
            <a:ext cx="7776864" cy="1080120"/>
          </a:xfrm>
        </p:spPr>
        <p:txBody>
          <a:bodyPr/>
          <a:lstStyle>
            <a:lvl1pPr marL="0" indent="0" algn="ctr">
              <a:buNone/>
              <a:defRPr>
                <a:solidFill>
                  <a:srgbClr val="006F5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dirty="0"/>
              <a:t>Alcím mintájának szerkesztése</a:t>
            </a:r>
          </a:p>
        </p:txBody>
      </p:sp>
      <p:sp>
        <p:nvSpPr>
          <p:cNvPr id="4" name="Dátum helye 3"/>
          <p:cNvSpPr>
            <a:spLocks noGrp="1"/>
          </p:cNvSpPr>
          <p:nvPr>
            <p:ph type="dt" sz="half" idx="10"/>
          </p:nvPr>
        </p:nvSpPr>
        <p:spPr>
          <a:xfrm>
            <a:off x="3505200" y="5609133"/>
            <a:ext cx="2133600" cy="268139"/>
          </a:xfrm>
        </p:spPr>
        <p:txBody>
          <a:bodyPr/>
          <a:lstStyle>
            <a:lvl1pPr algn="ctr">
              <a:defRPr sz="1400" b="1">
                <a:solidFill>
                  <a:srgbClr val="0070C0"/>
                </a:solidFill>
              </a:defRPr>
            </a:lvl1pPr>
          </a:lstStyle>
          <a:p>
            <a:fld id="{61BF3F1E-A308-43DE-A88F-871151CEACEA}" type="datetime4">
              <a:rPr lang="hu-HU" smtClean="0"/>
              <a:pPr/>
              <a:t>2018. június 14.</a:t>
            </a:fld>
            <a:endParaRPr lang="hu-HU" dirty="0"/>
          </a:p>
        </p:txBody>
      </p:sp>
      <p:sp>
        <p:nvSpPr>
          <p:cNvPr id="10" name="Szöveg helye 9"/>
          <p:cNvSpPr>
            <a:spLocks noGrp="1"/>
          </p:cNvSpPr>
          <p:nvPr>
            <p:ph type="body" sz="quarter" idx="12" hasCustomPrompt="1"/>
          </p:nvPr>
        </p:nvSpPr>
        <p:spPr>
          <a:xfrm>
            <a:off x="4717107" y="4869160"/>
            <a:ext cx="3743325" cy="503783"/>
          </a:xfrm>
        </p:spPr>
        <p:txBody>
          <a:bodyPr>
            <a:noAutofit/>
          </a:bodyPr>
          <a:lstStyle>
            <a:lvl1pPr marL="0" indent="0" algn="r">
              <a:buFontTx/>
              <a:buNone/>
              <a:defRPr sz="2400" b="1">
                <a:solidFill>
                  <a:srgbClr val="006F51"/>
                </a:solidFill>
              </a:defRPr>
            </a:lvl1pPr>
            <a:lvl4pPr>
              <a:defRPr sz="2400">
                <a:solidFill>
                  <a:srgbClr val="006F51"/>
                </a:solidFill>
              </a:defRPr>
            </a:lvl4pPr>
            <a:lvl5pPr>
              <a:defRPr sz="2400">
                <a:solidFill>
                  <a:srgbClr val="006F51"/>
                </a:solidFill>
              </a:defRPr>
            </a:lvl5pPr>
          </a:lstStyle>
          <a:p>
            <a:pPr lvl="0"/>
            <a:r>
              <a:rPr lang="hu-HU" dirty="0"/>
              <a:t>Előadó Neve</a:t>
            </a:r>
          </a:p>
        </p:txBody>
      </p:sp>
      <p:sp>
        <p:nvSpPr>
          <p:cNvPr id="12" name="Szövegdoboz 11"/>
          <p:cNvSpPr txBox="1"/>
          <p:nvPr userDrawn="1"/>
        </p:nvSpPr>
        <p:spPr>
          <a:xfrm>
            <a:off x="395536" y="273422"/>
            <a:ext cx="3831049" cy="92333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u-HU" sz="1800" dirty="0">
                <a:solidFill>
                  <a:srgbClr val="0070C0"/>
                </a:solidFill>
              </a:rPr>
              <a:t>„A vízkincset nem apáinktól örököltük, </a:t>
            </a:r>
            <a:r>
              <a:rPr lang="en-US" sz="1800" dirty="0">
                <a:solidFill>
                  <a:srgbClr val="0070C0"/>
                </a:solidFill>
              </a:rPr>
              <a:t/>
            </a:r>
            <a:br>
              <a:rPr lang="en-US" sz="1800" dirty="0">
                <a:solidFill>
                  <a:srgbClr val="0070C0"/>
                </a:solidFill>
              </a:rPr>
            </a:br>
            <a:r>
              <a:rPr lang="hu-HU" sz="1800" dirty="0">
                <a:solidFill>
                  <a:srgbClr val="0070C0"/>
                </a:solidFill>
              </a:rPr>
              <a:t>hanem unokáinktól kaptuk kölcsön!”</a:t>
            </a:r>
          </a:p>
          <a:p>
            <a:endParaRPr lang="hu-HU"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égy doboz">
    <p:spTree>
      <p:nvGrpSpPr>
        <p:cNvPr id="1" name=""/>
        <p:cNvGrpSpPr/>
        <p:nvPr/>
      </p:nvGrpSpPr>
      <p:grpSpPr>
        <a:xfrm>
          <a:off x="0" y="0"/>
          <a:ext cx="0" cy="0"/>
          <a:chOff x="0" y="0"/>
          <a:chExt cx="0" cy="0"/>
        </a:xfrm>
      </p:grpSpPr>
      <p:sp>
        <p:nvSpPr>
          <p:cNvPr id="2" name="Cím 1"/>
          <p:cNvSpPr>
            <a:spLocks noGrp="1"/>
          </p:cNvSpPr>
          <p:nvPr>
            <p:ph type="title"/>
          </p:nvPr>
        </p:nvSpPr>
        <p:spPr>
          <a:xfrm>
            <a:off x="428596" y="274638"/>
            <a:ext cx="8258204" cy="939784"/>
          </a:xfrm>
        </p:spPr>
        <p:txBody>
          <a:bodyPr/>
          <a:lstStyle>
            <a:lvl1pPr algn="l">
              <a:defRPr/>
            </a:lvl1pPr>
          </a:lstStyle>
          <a:p>
            <a:r>
              <a:rPr lang="hu-HU" dirty="0"/>
              <a:t>Mintacím szerkesztése</a:t>
            </a:r>
          </a:p>
        </p:txBody>
      </p:sp>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Dátum helye 3"/>
          <p:cNvSpPr>
            <a:spLocks noGrp="1"/>
          </p:cNvSpPr>
          <p:nvPr>
            <p:ph type="dt" sz="half" idx="11"/>
          </p:nvPr>
        </p:nvSpPr>
        <p:spPr/>
        <p:txBody>
          <a:bodyPr/>
          <a:lstStyle/>
          <a:p>
            <a:fld id="{96505C1B-A36D-4E92-BA56-3D446916E910}"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a:t>Élőláb (Beszúrás menü)</a:t>
            </a:r>
            <a:endParaRPr lang="hu-HU" dirty="0"/>
          </a:p>
        </p:txBody>
      </p:sp>
      <p:sp>
        <p:nvSpPr>
          <p:cNvPr id="16" name="Szöveg helye 12"/>
          <p:cNvSpPr>
            <a:spLocks noGrp="1"/>
          </p:cNvSpPr>
          <p:nvPr>
            <p:ph type="body" sz="quarter" idx="14" hasCustomPrompt="1"/>
          </p:nvPr>
        </p:nvSpPr>
        <p:spPr>
          <a:xfrm>
            <a:off x="428650" y="1357298"/>
            <a:ext cx="8286754" cy="288000"/>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7" name="Szöveg helye 12"/>
          <p:cNvSpPr>
            <a:spLocks noGrp="1"/>
          </p:cNvSpPr>
          <p:nvPr>
            <p:ph type="body" sz="quarter" idx="16" hasCustomPrompt="1"/>
          </p:nvPr>
        </p:nvSpPr>
        <p:spPr>
          <a:xfrm>
            <a:off x="428596" y="1645833"/>
            <a:ext cx="8286808" cy="792000"/>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24" name="Szöveg helye 12"/>
          <p:cNvSpPr>
            <a:spLocks noGrp="1"/>
          </p:cNvSpPr>
          <p:nvPr>
            <p:ph type="body" sz="quarter" idx="17" hasCustomPrompt="1"/>
          </p:nvPr>
        </p:nvSpPr>
        <p:spPr>
          <a:xfrm>
            <a:off x="428650" y="2571744"/>
            <a:ext cx="8286754" cy="288000"/>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5" name="Szöveg helye 12"/>
          <p:cNvSpPr>
            <a:spLocks noGrp="1"/>
          </p:cNvSpPr>
          <p:nvPr>
            <p:ph type="body" sz="quarter" idx="18" hasCustomPrompt="1"/>
          </p:nvPr>
        </p:nvSpPr>
        <p:spPr>
          <a:xfrm>
            <a:off x="428596" y="2857496"/>
            <a:ext cx="8286808" cy="792000"/>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26" name="Szöveg helye 12"/>
          <p:cNvSpPr>
            <a:spLocks noGrp="1"/>
          </p:cNvSpPr>
          <p:nvPr>
            <p:ph type="body" sz="quarter" idx="19" hasCustomPrompt="1"/>
          </p:nvPr>
        </p:nvSpPr>
        <p:spPr>
          <a:xfrm>
            <a:off x="428650" y="3786190"/>
            <a:ext cx="8286754" cy="288000"/>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7" name="Szöveg helye 12"/>
          <p:cNvSpPr>
            <a:spLocks noGrp="1"/>
          </p:cNvSpPr>
          <p:nvPr>
            <p:ph type="body" sz="quarter" idx="20" hasCustomPrompt="1"/>
          </p:nvPr>
        </p:nvSpPr>
        <p:spPr>
          <a:xfrm>
            <a:off x="428596" y="4071942"/>
            <a:ext cx="8286808" cy="792000"/>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28" name="Szöveg helye 12"/>
          <p:cNvSpPr>
            <a:spLocks noGrp="1"/>
          </p:cNvSpPr>
          <p:nvPr>
            <p:ph type="body" sz="quarter" idx="21" hasCustomPrompt="1"/>
          </p:nvPr>
        </p:nvSpPr>
        <p:spPr>
          <a:xfrm>
            <a:off x="428650" y="5000636"/>
            <a:ext cx="8286754" cy="288000"/>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9" name="Szöveg helye 12"/>
          <p:cNvSpPr>
            <a:spLocks noGrp="1"/>
          </p:cNvSpPr>
          <p:nvPr>
            <p:ph type="body" sz="quarter" idx="22" hasCustomPrompt="1"/>
          </p:nvPr>
        </p:nvSpPr>
        <p:spPr>
          <a:xfrm>
            <a:off x="428596" y="5286388"/>
            <a:ext cx="8286808" cy="792000"/>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ktum + képaláírás">
    <p:spTree>
      <p:nvGrpSpPr>
        <p:cNvPr id="1" name=""/>
        <p:cNvGrpSpPr/>
        <p:nvPr/>
      </p:nvGrpSpPr>
      <p:grpSpPr>
        <a:xfrm>
          <a:off x="0" y="0"/>
          <a:ext cx="0" cy="0"/>
          <a:chOff x="0" y="0"/>
          <a:chExt cx="0" cy="0"/>
        </a:xfrm>
      </p:grpSpPr>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Élőláb helye 3"/>
          <p:cNvSpPr>
            <a:spLocks noGrp="1"/>
          </p:cNvSpPr>
          <p:nvPr>
            <p:ph type="ftr" sz="quarter" idx="11"/>
          </p:nvPr>
        </p:nvSpPr>
        <p:spPr>
          <a:xfrm>
            <a:off x="1861524" y="6381328"/>
            <a:ext cx="4191744" cy="293117"/>
          </a:xfrm>
          <a:prstGeom prst="rect">
            <a:avLst/>
          </a:prstGeom>
        </p:spPr>
        <p:txBody>
          <a:bodyPr/>
          <a:lstStyle/>
          <a:p>
            <a:r>
              <a:rPr lang="hu-HU"/>
              <a:t>Élőláb (Beszúrás menü)</a:t>
            </a:r>
            <a:endParaRPr lang="hu-HU" dirty="0"/>
          </a:p>
        </p:txBody>
      </p:sp>
      <p:sp>
        <p:nvSpPr>
          <p:cNvPr id="5" name="Dátum helye 4"/>
          <p:cNvSpPr>
            <a:spLocks noGrp="1"/>
          </p:cNvSpPr>
          <p:nvPr>
            <p:ph type="dt" sz="half" idx="12"/>
          </p:nvPr>
        </p:nvSpPr>
        <p:spPr/>
        <p:txBody>
          <a:bodyPr/>
          <a:lstStyle/>
          <a:p>
            <a:fld id="{07F146C1-1BBE-4FA5-89F9-638CE0F4687D}" type="datetime4">
              <a:rPr lang="hu-HU" smtClean="0"/>
              <a:pPr/>
              <a:t>2018. június 14.</a:t>
            </a:fld>
            <a:endParaRPr lang="hu-HU" dirty="0"/>
          </a:p>
        </p:txBody>
      </p:sp>
      <p:sp>
        <p:nvSpPr>
          <p:cNvPr id="7" name="Tartalom helye 6"/>
          <p:cNvSpPr>
            <a:spLocks noGrp="1"/>
          </p:cNvSpPr>
          <p:nvPr>
            <p:ph sz="quarter" idx="13"/>
          </p:nvPr>
        </p:nvSpPr>
        <p:spPr>
          <a:xfrm>
            <a:off x="468313" y="404665"/>
            <a:ext cx="8280400" cy="5544616"/>
          </a:xfrm>
        </p:spPr>
        <p:txBody>
          <a:bodyPr/>
          <a:lstStyle>
            <a:lvl1pPr>
              <a:buFont typeface="Arial" pitchFamily="34" charset="0"/>
              <a:buNone/>
              <a:defRPr/>
            </a:lvl1pPr>
          </a:lstStyle>
          <a:p>
            <a:pPr lvl="0"/>
            <a:endParaRPr lang="hu-HU" dirty="0"/>
          </a:p>
        </p:txBody>
      </p:sp>
      <p:sp>
        <p:nvSpPr>
          <p:cNvPr id="9" name="Szöveg helye 8"/>
          <p:cNvSpPr>
            <a:spLocks noGrp="1"/>
          </p:cNvSpPr>
          <p:nvPr>
            <p:ph type="body" sz="quarter" idx="14"/>
          </p:nvPr>
        </p:nvSpPr>
        <p:spPr>
          <a:xfrm>
            <a:off x="468313" y="5949950"/>
            <a:ext cx="8280400" cy="287338"/>
          </a:xfrm>
        </p:spPr>
        <p:txBody>
          <a:bodyPr>
            <a:noAutofit/>
          </a:bodyPr>
          <a:lstStyle>
            <a:lvl1pPr algn="ctr">
              <a:buFont typeface="Arial" pitchFamily="34" charset="0"/>
              <a:buNone/>
              <a:defRPr sz="1400"/>
            </a:lvl1pPr>
          </a:lstStyle>
          <a:p>
            <a:pPr lvl="0"/>
            <a:endParaRPr lang="hu-HU"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4117A2CA-A243-4458-8FA6-3B0A8ED928EE}" type="datetime4">
              <a:rPr lang="hu-HU" smtClean="0"/>
              <a:pPr/>
              <a:t>2018. június 14.</a:t>
            </a:fld>
            <a:endParaRPr lang="hu-HU"/>
          </a:p>
        </p:txBody>
      </p:sp>
      <p:sp>
        <p:nvSpPr>
          <p:cNvPr id="5" name="Élőláb helye 4"/>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6" name="Dia számának helye 5"/>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939784"/>
          </a:xfrm>
        </p:spPr>
        <p:txBody>
          <a:bodyPr/>
          <a:lstStyle>
            <a:lvl1pPr algn="l">
              <a:defRPr/>
            </a:lvl1pPr>
          </a:lstStyle>
          <a:p>
            <a:r>
              <a:rPr lang="hu-HU"/>
              <a:t>Mintacím szerkesztése</a:t>
            </a:r>
          </a:p>
        </p:txBody>
      </p:sp>
      <p:sp>
        <p:nvSpPr>
          <p:cNvPr id="3" name="Tartalom helye 2"/>
          <p:cNvSpPr>
            <a:spLocks noGrp="1"/>
          </p:cNvSpPr>
          <p:nvPr>
            <p:ph sz="half" idx="1"/>
          </p:nvPr>
        </p:nvSpPr>
        <p:spPr>
          <a:xfrm>
            <a:off x="457200" y="1357298"/>
            <a:ext cx="4038600" cy="47688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357298"/>
            <a:ext cx="4038600" cy="47688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AD0EF555-FA0E-45A0-A4EE-07DFEC973C4A}" type="datetime4">
              <a:rPr lang="hu-HU" smtClean="0"/>
              <a:pPr/>
              <a:t>2018. június 14.</a:t>
            </a:fld>
            <a:endParaRPr lang="hu-HU"/>
          </a:p>
        </p:txBody>
      </p:sp>
      <p:sp>
        <p:nvSpPr>
          <p:cNvPr id="6" name="Élőláb helye 5"/>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7" name="Dia számának helye 6"/>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939784"/>
          </a:xfrm>
        </p:spPr>
        <p:txBody>
          <a:bodyPr/>
          <a:lstStyle>
            <a:lvl1pPr algn="l">
              <a:defRPr/>
            </a:lvl1pPr>
          </a:lstStyle>
          <a:p>
            <a:r>
              <a:rPr lang="hu-HU" dirty="0"/>
              <a:t>Mintacím szerkesztése</a:t>
            </a:r>
          </a:p>
        </p:txBody>
      </p:sp>
      <p:sp>
        <p:nvSpPr>
          <p:cNvPr id="3" name="Szöveg helye 2"/>
          <p:cNvSpPr>
            <a:spLocks noGrp="1"/>
          </p:cNvSpPr>
          <p:nvPr>
            <p:ph type="body" idx="1"/>
          </p:nvPr>
        </p:nvSpPr>
        <p:spPr>
          <a:xfrm>
            <a:off x="457200" y="135729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000240"/>
            <a:ext cx="4040188" cy="4125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35729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000240"/>
            <a:ext cx="4041775" cy="4125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6B32D3E7-5D17-4DB0-B205-262711CAB83F}" type="datetime4">
              <a:rPr lang="hu-HU" smtClean="0"/>
              <a:pPr/>
              <a:t>2018. június 14.</a:t>
            </a:fld>
            <a:endParaRPr lang="hu-HU"/>
          </a:p>
        </p:txBody>
      </p:sp>
      <p:sp>
        <p:nvSpPr>
          <p:cNvPr id="8" name="Élőláb helye 7"/>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9" name="Dia számának helye 8"/>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939784"/>
          </a:xfrm>
        </p:spPr>
        <p:txBody>
          <a:bodyPr/>
          <a:lstStyle>
            <a:lvl1pPr algn="l">
              <a:defRPr/>
            </a:lvl1pPr>
          </a:lstStyle>
          <a:p>
            <a:r>
              <a:rPr lang="hu-HU"/>
              <a:t>Mintacím szerkesztése</a:t>
            </a:r>
          </a:p>
        </p:txBody>
      </p:sp>
      <p:sp>
        <p:nvSpPr>
          <p:cNvPr id="3" name="Dátum helye 2"/>
          <p:cNvSpPr>
            <a:spLocks noGrp="1"/>
          </p:cNvSpPr>
          <p:nvPr>
            <p:ph type="dt" sz="half" idx="10"/>
          </p:nvPr>
        </p:nvSpPr>
        <p:spPr/>
        <p:txBody>
          <a:bodyPr/>
          <a:lstStyle/>
          <a:p>
            <a:fld id="{CBA75E61-010B-4102-927C-2CA4DF2E1674}" type="datetime4">
              <a:rPr lang="hu-HU" smtClean="0"/>
              <a:pPr/>
              <a:t>2018. június 14.</a:t>
            </a:fld>
            <a:endParaRPr lang="hu-HU"/>
          </a:p>
        </p:txBody>
      </p:sp>
      <p:sp>
        <p:nvSpPr>
          <p:cNvPr id="4" name="Élőláb helye 3"/>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5" name="Dia számának helye 4"/>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5070ACA9-B6E9-4D8B-8E5B-6EBF1BCB3ABF}" type="datetime4">
              <a:rPr lang="hu-HU" smtClean="0"/>
              <a:pPr/>
              <a:t>2018. június 14.</a:t>
            </a:fld>
            <a:endParaRPr lang="hu-HU"/>
          </a:p>
        </p:txBody>
      </p:sp>
      <p:sp>
        <p:nvSpPr>
          <p:cNvPr id="3" name="Élőláb helye 2"/>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4" name="Dia számának helye 3"/>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pic>
        <p:nvPicPr>
          <p:cNvPr id="8" name="Kép 7" descr="logo800.png"/>
          <p:cNvPicPr>
            <a:picLocks noChangeAspect="1"/>
          </p:cNvPicPr>
          <p:nvPr userDrawn="1"/>
        </p:nvPicPr>
        <p:blipFill>
          <a:blip r:embed="rId2" cstate="print"/>
          <a:stretch>
            <a:fillRect/>
          </a:stretch>
        </p:blipFill>
        <p:spPr>
          <a:xfrm>
            <a:off x="179512" y="6190060"/>
            <a:ext cx="3020866" cy="551308"/>
          </a:xfrm>
          <a:prstGeom prst="rect">
            <a:avLst/>
          </a:prstGeom>
        </p:spPr>
      </p:pic>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A5E70BC0-82A3-4AAC-8F9C-EBAA11308846}" type="datetime4">
              <a:rPr lang="hu-HU" smtClean="0"/>
              <a:pPr/>
              <a:t>2018. június 14.</a:t>
            </a:fld>
            <a:endParaRPr lang="hu-HU"/>
          </a:p>
        </p:txBody>
      </p:sp>
      <p:sp>
        <p:nvSpPr>
          <p:cNvPr id="6" name="Élőláb helye 5"/>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7" name="Dia számának helye 6"/>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EEB479A4-A4A0-400F-950A-B866AC6F1CEC}" type="datetime4">
              <a:rPr lang="hu-HU" smtClean="0"/>
              <a:pPr/>
              <a:t>2018. június 14.</a:t>
            </a:fld>
            <a:endParaRPr lang="hu-HU"/>
          </a:p>
        </p:txBody>
      </p:sp>
      <p:sp>
        <p:nvSpPr>
          <p:cNvPr id="6" name="Élőláb helye 5"/>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7" name="Dia számának helye 6"/>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1011222"/>
          </a:xfrm>
        </p:spPr>
        <p:txBody>
          <a:bodyPr/>
          <a:lstStyle>
            <a:lvl1pPr algn="l">
              <a:defRPr/>
            </a:lvl1pPr>
          </a:lstStyle>
          <a:p>
            <a:r>
              <a:rPr lang="hu-HU"/>
              <a:t>Mintacím szerkesztése</a:t>
            </a:r>
          </a:p>
        </p:txBody>
      </p:sp>
      <p:sp>
        <p:nvSpPr>
          <p:cNvPr id="3" name="Függőleges szöveg helye 2"/>
          <p:cNvSpPr>
            <a:spLocks noGrp="1"/>
          </p:cNvSpPr>
          <p:nvPr>
            <p:ph type="body" orient="vert" idx="1"/>
          </p:nvPr>
        </p:nvSpPr>
        <p:spPr>
          <a:xfrm>
            <a:off x="457200" y="1428736"/>
            <a:ext cx="8229600" cy="4697427"/>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F29D6DA9-4CB1-4E73-BB9F-53E1E045DAFB}" type="datetime4">
              <a:rPr lang="hu-HU" smtClean="0"/>
              <a:pPr/>
              <a:t>2018. június 14.</a:t>
            </a:fld>
            <a:endParaRPr lang="hu-HU"/>
          </a:p>
        </p:txBody>
      </p:sp>
      <p:sp>
        <p:nvSpPr>
          <p:cNvPr id="5" name="Élőláb helye 4"/>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6" name="Dia számának helye 5"/>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922114"/>
          </a:xfrm>
        </p:spPr>
        <p:txBody>
          <a:bodyPr/>
          <a:lstStyle>
            <a:lvl1pPr algn="l">
              <a:defRPr>
                <a:solidFill>
                  <a:srgbClr val="006F51"/>
                </a:solidFill>
              </a:defRPr>
            </a:lvl1pPr>
          </a:lstStyle>
          <a:p>
            <a:r>
              <a:rPr lang="hu-HU" dirty="0"/>
              <a:t>Mintacím szerkesztése</a:t>
            </a:r>
          </a:p>
        </p:txBody>
      </p:sp>
      <p:sp>
        <p:nvSpPr>
          <p:cNvPr id="3" name="Tartalom helye 2"/>
          <p:cNvSpPr>
            <a:spLocks noGrp="1"/>
          </p:cNvSpPr>
          <p:nvPr>
            <p:ph idx="1"/>
          </p:nvPr>
        </p:nvSpPr>
        <p:spPr>
          <a:xfrm>
            <a:off x="457200" y="1268760"/>
            <a:ext cx="8229600" cy="4857403"/>
          </a:xfrm>
        </p:spPr>
        <p:txBody>
          <a:bodyPr/>
          <a:lstStyle>
            <a:lvl2pPr>
              <a:buSzPct val="80000"/>
              <a:buFontTx/>
              <a:buBlip>
                <a:blip r:embed="rId2"/>
              </a:buBlip>
              <a:defRPr/>
            </a:lvl2pPr>
            <a:lvl3pPr>
              <a:buClr>
                <a:srgbClr val="00B0F0"/>
              </a:buClr>
              <a:buFont typeface="Wingdings" pitchFamily="2" charset="2"/>
              <a:buChar char="S"/>
              <a:defRPr/>
            </a:lvl3pPr>
            <a:lvl5pPr>
              <a:buClrTx/>
              <a:buFont typeface="Wingdings" pitchFamily="2" charset="2"/>
              <a:buChar char=""/>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2" name="Dia számának helye 5"/>
          <p:cNvSpPr>
            <a:spLocks noGrp="1"/>
          </p:cNvSpPr>
          <p:nvPr>
            <p:ph type="sldNum" sz="quarter" idx="4"/>
          </p:nvPr>
        </p:nvSpPr>
        <p:spPr>
          <a:xfrm>
            <a:off x="449072" y="6381328"/>
            <a:ext cx="1306488" cy="293117"/>
          </a:xfrm>
          <a:prstGeom prst="rect">
            <a:avLst/>
          </a:prstGeom>
        </p:spPr>
        <p:txBody>
          <a:bodyPr vert="horz" lIns="91440" tIns="45720" rIns="91440" bIns="45720" rtlCol="0" anchor="ctr"/>
          <a:lstStyle>
            <a:lvl1pPr algn="l">
              <a:defRPr sz="1200">
                <a:solidFill>
                  <a:srgbClr val="0070C0"/>
                </a:solidFill>
              </a:defRPr>
            </a:lvl1pPr>
          </a:lstStyle>
          <a:p>
            <a:fld id="{6E7A12EB-5F14-4F5B-8F3C-B40855E6A5BA}" type="slidenum">
              <a:rPr lang="hu-HU" smtClean="0"/>
              <a:pPr/>
              <a:t>‹#›</a:t>
            </a:fld>
            <a:endParaRPr lang="hu-HU" dirty="0"/>
          </a:p>
        </p:txBody>
      </p:sp>
      <p:sp>
        <p:nvSpPr>
          <p:cNvPr id="13" name="Dátum helye 3"/>
          <p:cNvSpPr>
            <a:spLocks noGrp="1"/>
          </p:cNvSpPr>
          <p:nvPr>
            <p:ph type="dt" sz="half" idx="2"/>
          </p:nvPr>
        </p:nvSpPr>
        <p:spPr>
          <a:xfrm>
            <a:off x="6156176" y="6237312"/>
            <a:ext cx="1629544" cy="268139"/>
          </a:xfrm>
          <a:prstGeom prst="rect">
            <a:avLst/>
          </a:prstGeom>
        </p:spPr>
        <p:txBody>
          <a:bodyPr vert="horz" lIns="91440" tIns="45720" rIns="91440" bIns="45720" rtlCol="0" anchor="ctr"/>
          <a:lstStyle>
            <a:lvl1pPr algn="r">
              <a:defRPr sz="1000">
                <a:solidFill>
                  <a:srgbClr val="0070C0"/>
                </a:solidFill>
              </a:defRPr>
            </a:lvl1pPr>
          </a:lstStyle>
          <a:p>
            <a:fld id="{87A5D958-2517-41F2-9425-3E61655E0CF0}" type="datetime4">
              <a:rPr lang="hu-HU" smtClean="0"/>
              <a:pPr/>
              <a:t>2018. június 14.</a:t>
            </a:fld>
            <a:endParaRPr lang="hu-HU" dirty="0"/>
          </a:p>
        </p:txBody>
      </p:sp>
      <p:sp>
        <p:nvSpPr>
          <p:cNvPr id="7" name="Élőláb helye 6"/>
          <p:cNvSpPr>
            <a:spLocks noGrp="1"/>
          </p:cNvSpPr>
          <p:nvPr>
            <p:ph type="ftr" sz="quarter" idx="10"/>
          </p:nvPr>
        </p:nvSpPr>
        <p:spPr/>
        <p:txBody>
          <a:bodyPr/>
          <a:lstStyle/>
          <a:p>
            <a:r>
              <a:rPr lang="hu-HU"/>
              <a:t>Élőláb (Beszúrás menü)</a:t>
            </a:r>
            <a:endParaRPr lang="hu-HU"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815618FB-FE35-44EE-9836-B59E6B4841D3}" type="datetime4">
              <a:rPr lang="hu-HU" smtClean="0"/>
              <a:pPr/>
              <a:t>2018. június 14.</a:t>
            </a:fld>
            <a:endParaRPr lang="hu-HU"/>
          </a:p>
        </p:txBody>
      </p:sp>
      <p:sp>
        <p:nvSpPr>
          <p:cNvPr id="5" name="Élőláb helye 4"/>
          <p:cNvSpPr>
            <a:spLocks noGrp="1"/>
          </p:cNvSpPr>
          <p:nvPr>
            <p:ph type="ftr" sz="quarter" idx="11"/>
          </p:nvPr>
        </p:nvSpPr>
        <p:spPr>
          <a:xfrm>
            <a:off x="1861524" y="6381328"/>
            <a:ext cx="4191744" cy="293117"/>
          </a:xfrm>
          <a:prstGeom prst="rect">
            <a:avLst/>
          </a:prstGeom>
        </p:spPr>
        <p:txBody>
          <a:bodyPr/>
          <a:lstStyle/>
          <a:p>
            <a:r>
              <a:rPr lang="hu-HU"/>
              <a:t>Élőláb (Beszúrás menü)</a:t>
            </a:r>
          </a:p>
        </p:txBody>
      </p:sp>
      <p:sp>
        <p:nvSpPr>
          <p:cNvPr id="6" name="Dia számának helye 5"/>
          <p:cNvSpPr>
            <a:spLocks noGrp="1"/>
          </p:cNvSpPr>
          <p:nvPr>
            <p:ph type="sldNum" sz="quarter" idx="12"/>
          </p:nvPr>
        </p:nvSpPr>
        <p:spPr/>
        <p:txBody>
          <a:bodyPr/>
          <a:lstStyle/>
          <a:p>
            <a:fld id="{6E7A12EB-5F14-4F5B-8F3C-B40855E6A5BA}" type="slidenum">
              <a:rPr lang="hu-HU" smtClean="0"/>
              <a:pPr/>
              <a:t>‹#›</a:t>
            </a:fld>
            <a:endParaRPr lang="hu-HU"/>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ia számának helye 5"/>
          <p:cNvSpPr>
            <a:spLocks noGrp="1"/>
          </p:cNvSpPr>
          <p:nvPr>
            <p:ph type="sldNum" sz="quarter" idx="12"/>
          </p:nvPr>
        </p:nvSpPr>
        <p:spPr>
          <a:xfrm>
            <a:off x="449072" y="6381328"/>
            <a:ext cx="1306488" cy="293117"/>
          </a:xfrm>
        </p:spPr>
        <p:txBody>
          <a:bodyPr vert="horz" lIns="91440" tIns="45720" rIns="91440" bIns="45720" rtlCol="0" anchor="ctr"/>
          <a:lstStyle>
            <a:lvl1pPr marL="0" algn="l" defTabSz="914400" rtl="0" eaLnBrk="1" latinLnBrk="0" hangingPunct="1">
              <a:defRPr lang="hu-HU" sz="1200" kern="1200" smtClean="0">
                <a:solidFill>
                  <a:srgbClr val="0070C0"/>
                </a:solidFill>
                <a:latin typeface="+mn-lt"/>
                <a:ea typeface="+mn-ea"/>
                <a:cs typeface="+mn-cs"/>
              </a:defRPr>
            </a:lvl1pPr>
          </a:lstStyle>
          <a:p>
            <a:fld id="{6E7A12EB-5F14-4F5B-8F3C-B40855E6A5BA}" type="slidenum">
              <a:rPr lang="hu-HU" smtClean="0"/>
              <a:pPr/>
              <a:t>‹#›</a:t>
            </a:fld>
            <a:endParaRPr lang="hu-HU"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8AD38800-28A5-4409-9F10-04D0F313BC58}" type="datetime4">
              <a:rPr lang="hu-HU" smtClean="0"/>
              <a:pPr/>
              <a:t>2018. június 14.</a:t>
            </a:fld>
            <a:endParaRPr lang="hu-HU"/>
          </a:p>
        </p:txBody>
      </p:sp>
      <p:sp>
        <p:nvSpPr>
          <p:cNvPr id="5" name="Élőláb helye 4"/>
          <p:cNvSpPr>
            <a:spLocks noGrp="1"/>
          </p:cNvSpPr>
          <p:nvPr>
            <p:ph type="ftr" sz="quarter" idx="11"/>
          </p:nvPr>
        </p:nvSpPr>
        <p:spPr/>
        <p:txBody>
          <a:bodyPr/>
          <a:lstStyle/>
          <a:p>
            <a:r>
              <a:rPr lang="hu-HU"/>
              <a:t>Élőláb (Beszúrás menü)</a:t>
            </a:r>
          </a:p>
        </p:txBody>
      </p:sp>
      <p:sp>
        <p:nvSpPr>
          <p:cNvPr id="6" name="Dia számának helye 5"/>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ACC48C9F-F3E4-4894-A529-102E0FA48822}" type="datetime4">
              <a:rPr lang="hu-HU" smtClean="0"/>
              <a:pPr/>
              <a:t>2018. június 14.</a:t>
            </a:fld>
            <a:endParaRPr lang="hu-HU"/>
          </a:p>
        </p:txBody>
      </p:sp>
      <p:sp>
        <p:nvSpPr>
          <p:cNvPr id="5" name="Élőláb helye 4"/>
          <p:cNvSpPr>
            <a:spLocks noGrp="1"/>
          </p:cNvSpPr>
          <p:nvPr>
            <p:ph type="ftr" sz="quarter" idx="11"/>
          </p:nvPr>
        </p:nvSpPr>
        <p:spPr/>
        <p:txBody>
          <a:bodyPr/>
          <a:lstStyle/>
          <a:p>
            <a:r>
              <a:rPr lang="hu-HU"/>
              <a:t>Élőláb (Beszúrás menü)</a:t>
            </a:r>
          </a:p>
        </p:txBody>
      </p:sp>
      <p:sp>
        <p:nvSpPr>
          <p:cNvPr id="6" name="Dia számának helye 5"/>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83D42FA3-1F4A-4B83-8C29-0ACFD6644362}" type="datetime4">
              <a:rPr lang="hu-HU" smtClean="0"/>
              <a:pPr/>
              <a:t>2018. június 14.</a:t>
            </a:fld>
            <a:endParaRPr lang="hu-HU"/>
          </a:p>
        </p:txBody>
      </p:sp>
      <p:sp>
        <p:nvSpPr>
          <p:cNvPr id="5" name="Élőláb helye 4"/>
          <p:cNvSpPr>
            <a:spLocks noGrp="1"/>
          </p:cNvSpPr>
          <p:nvPr>
            <p:ph type="ftr" sz="quarter" idx="11"/>
          </p:nvPr>
        </p:nvSpPr>
        <p:spPr/>
        <p:txBody>
          <a:bodyPr/>
          <a:lstStyle/>
          <a:p>
            <a:r>
              <a:rPr lang="hu-HU"/>
              <a:t>Élőláb (Beszúrás menü)</a:t>
            </a:r>
          </a:p>
        </p:txBody>
      </p:sp>
      <p:sp>
        <p:nvSpPr>
          <p:cNvPr id="6" name="Dia számának helye 5"/>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53D91174-E0DF-4C70-A4DA-D2DFC64D0EC5}" type="datetime4">
              <a:rPr lang="hu-HU" smtClean="0"/>
              <a:pPr/>
              <a:t>2018. június 14.</a:t>
            </a:fld>
            <a:endParaRPr lang="hu-HU"/>
          </a:p>
        </p:txBody>
      </p:sp>
      <p:sp>
        <p:nvSpPr>
          <p:cNvPr id="6" name="Élőláb helye 5"/>
          <p:cNvSpPr>
            <a:spLocks noGrp="1"/>
          </p:cNvSpPr>
          <p:nvPr>
            <p:ph type="ftr" sz="quarter" idx="11"/>
          </p:nvPr>
        </p:nvSpPr>
        <p:spPr/>
        <p:txBody>
          <a:bodyPr/>
          <a:lstStyle/>
          <a:p>
            <a:r>
              <a:rPr lang="hu-HU"/>
              <a:t>Élőláb (Beszúrás menü)</a:t>
            </a:r>
          </a:p>
        </p:txBody>
      </p:sp>
      <p:sp>
        <p:nvSpPr>
          <p:cNvPr id="7" name="Dia számának helye 6"/>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7FCF25C7-540B-43B9-BF48-92212C1A0794}" type="datetime4">
              <a:rPr lang="hu-HU" smtClean="0"/>
              <a:pPr/>
              <a:t>2018. június 14.</a:t>
            </a:fld>
            <a:endParaRPr lang="hu-HU"/>
          </a:p>
        </p:txBody>
      </p:sp>
      <p:sp>
        <p:nvSpPr>
          <p:cNvPr id="8" name="Élőláb helye 7"/>
          <p:cNvSpPr>
            <a:spLocks noGrp="1"/>
          </p:cNvSpPr>
          <p:nvPr>
            <p:ph type="ftr" sz="quarter" idx="11"/>
          </p:nvPr>
        </p:nvSpPr>
        <p:spPr/>
        <p:txBody>
          <a:bodyPr/>
          <a:lstStyle/>
          <a:p>
            <a:r>
              <a:rPr lang="hu-HU"/>
              <a:t>Élőláb (Beszúrás menü)</a:t>
            </a:r>
          </a:p>
        </p:txBody>
      </p:sp>
      <p:sp>
        <p:nvSpPr>
          <p:cNvPr id="9" name="Dia számának helye 8"/>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759AD064-A004-4841-BEBA-ABD2268348E5}" type="datetime4">
              <a:rPr lang="hu-HU" smtClean="0"/>
              <a:pPr/>
              <a:t>2018. június 14.</a:t>
            </a:fld>
            <a:endParaRPr lang="hu-HU"/>
          </a:p>
        </p:txBody>
      </p:sp>
      <p:sp>
        <p:nvSpPr>
          <p:cNvPr id="4" name="Élőláb helye 3"/>
          <p:cNvSpPr>
            <a:spLocks noGrp="1"/>
          </p:cNvSpPr>
          <p:nvPr>
            <p:ph type="ftr" sz="quarter" idx="11"/>
          </p:nvPr>
        </p:nvSpPr>
        <p:spPr/>
        <p:txBody>
          <a:bodyPr/>
          <a:lstStyle/>
          <a:p>
            <a:r>
              <a:rPr lang="hu-HU"/>
              <a:t>Élőláb (Beszúrás menü)</a:t>
            </a:r>
          </a:p>
        </p:txBody>
      </p:sp>
      <p:sp>
        <p:nvSpPr>
          <p:cNvPr id="5" name="Dia számának helye 4"/>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548EE970-B053-4A8B-A4F1-AD9F289C2F17}" type="datetime4">
              <a:rPr lang="hu-HU" smtClean="0"/>
              <a:pPr/>
              <a:t>2018. június 14.</a:t>
            </a:fld>
            <a:endParaRPr lang="hu-HU"/>
          </a:p>
        </p:txBody>
      </p:sp>
      <p:sp>
        <p:nvSpPr>
          <p:cNvPr id="6" name="Élőláb helye 5"/>
          <p:cNvSpPr>
            <a:spLocks noGrp="1"/>
          </p:cNvSpPr>
          <p:nvPr>
            <p:ph type="ftr" sz="quarter" idx="11"/>
          </p:nvPr>
        </p:nvSpPr>
        <p:spPr/>
        <p:txBody>
          <a:bodyPr/>
          <a:lstStyle/>
          <a:p>
            <a:r>
              <a:rPr lang="hu-HU"/>
              <a:t>Élőláb (Beszúrás menü)</a:t>
            </a:r>
          </a:p>
        </p:txBody>
      </p:sp>
      <p:sp>
        <p:nvSpPr>
          <p:cNvPr id="7" name="Dia számának helye 6"/>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DDC7B054-8BBB-48F4-809F-ED8D3D5C1821}" type="datetime4">
              <a:rPr lang="hu-HU" smtClean="0"/>
              <a:pPr/>
              <a:t>2018. június 14.</a:t>
            </a:fld>
            <a:endParaRPr lang="hu-HU"/>
          </a:p>
        </p:txBody>
      </p:sp>
      <p:sp>
        <p:nvSpPr>
          <p:cNvPr id="6" name="Élőláb helye 5"/>
          <p:cNvSpPr>
            <a:spLocks noGrp="1"/>
          </p:cNvSpPr>
          <p:nvPr>
            <p:ph type="ftr" sz="quarter" idx="11"/>
          </p:nvPr>
        </p:nvSpPr>
        <p:spPr/>
        <p:txBody>
          <a:bodyPr/>
          <a:lstStyle/>
          <a:p>
            <a:r>
              <a:rPr lang="hu-HU"/>
              <a:t>Élőláb (Beszúrás menü)</a:t>
            </a:r>
          </a:p>
        </p:txBody>
      </p:sp>
      <p:sp>
        <p:nvSpPr>
          <p:cNvPr id="7" name="Dia számának helye 6"/>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elsorolás 1">
    <p:spTree>
      <p:nvGrpSpPr>
        <p:cNvPr id="1" name=""/>
        <p:cNvGrpSpPr/>
        <p:nvPr/>
      </p:nvGrpSpPr>
      <p:grpSpPr>
        <a:xfrm>
          <a:off x="0" y="0"/>
          <a:ext cx="0" cy="0"/>
          <a:chOff x="0" y="0"/>
          <a:chExt cx="0" cy="0"/>
        </a:xfrm>
      </p:grpSpPr>
      <p:sp>
        <p:nvSpPr>
          <p:cNvPr id="2" name="Cím 1"/>
          <p:cNvSpPr>
            <a:spLocks noGrp="1"/>
          </p:cNvSpPr>
          <p:nvPr>
            <p:ph type="title"/>
          </p:nvPr>
        </p:nvSpPr>
        <p:spPr>
          <a:xfrm>
            <a:off x="428596" y="274638"/>
            <a:ext cx="8258204" cy="939784"/>
          </a:xfrm>
        </p:spPr>
        <p:txBody>
          <a:bodyPr/>
          <a:lstStyle>
            <a:lvl1pPr algn="l">
              <a:defRPr/>
            </a:lvl1pPr>
          </a:lstStyle>
          <a:p>
            <a:r>
              <a:rPr lang="hu-HU"/>
              <a:t>Mintacím szerkesztése</a:t>
            </a:r>
          </a:p>
        </p:txBody>
      </p:sp>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Dátum helye 3"/>
          <p:cNvSpPr>
            <a:spLocks noGrp="1"/>
          </p:cNvSpPr>
          <p:nvPr>
            <p:ph type="dt" sz="half" idx="11"/>
          </p:nvPr>
        </p:nvSpPr>
        <p:spPr/>
        <p:txBody>
          <a:bodyPr/>
          <a:lstStyle/>
          <a:p>
            <a:fld id="{D54B32F9-61AB-4FB0-AB28-2DDB2FBDBC11}"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a:t>Élőláb (Beszúrás menü)</a:t>
            </a:r>
            <a:endParaRPr lang="hu-HU"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A1E9F1F9-A2AA-40DF-AC7F-2FB4351B33DA}" type="datetime4">
              <a:rPr lang="hu-HU" smtClean="0"/>
              <a:pPr/>
              <a:t>2018. június 14.</a:t>
            </a:fld>
            <a:endParaRPr lang="hu-HU"/>
          </a:p>
        </p:txBody>
      </p:sp>
      <p:sp>
        <p:nvSpPr>
          <p:cNvPr id="5" name="Élőláb helye 4"/>
          <p:cNvSpPr>
            <a:spLocks noGrp="1"/>
          </p:cNvSpPr>
          <p:nvPr>
            <p:ph type="ftr" sz="quarter" idx="11"/>
          </p:nvPr>
        </p:nvSpPr>
        <p:spPr/>
        <p:txBody>
          <a:bodyPr/>
          <a:lstStyle/>
          <a:p>
            <a:r>
              <a:rPr lang="hu-HU"/>
              <a:t>Élőláb (Beszúrás menü)</a:t>
            </a:r>
          </a:p>
        </p:txBody>
      </p:sp>
      <p:sp>
        <p:nvSpPr>
          <p:cNvPr id="6" name="Dia számának helye 5"/>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8D8DB3C0-AD15-49C3-BDA3-1447826CE618}" type="datetime4">
              <a:rPr lang="hu-HU" smtClean="0"/>
              <a:pPr/>
              <a:t>2018. június 14.</a:t>
            </a:fld>
            <a:endParaRPr lang="hu-HU"/>
          </a:p>
        </p:txBody>
      </p:sp>
      <p:sp>
        <p:nvSpPr>
          <p:cNvPr id="5" name="Élőláb helye 4"/>
          <p:cNvSpPr>
            <a:spLocks noGrp="1"/>
          </p:cNvSpPr>
          <p:nvPr>
            <p:ph type="ftr" sz="quarter" idx="11"/>
          </p:nvPr>
        </p:nvSpPr>
        <p:spPr/>
        <p:txBody>
          <a:bodyPr/>
          <a:lstStyle/>
          <a:p>
            <a:r>
              <a:rPr lang="hu-HU"/>
              <a:t>Élőláb (Beszúrás menü)</a:t>
            </a:r>
          </a:p>
        </p:txBody>
      </p:sp>
      <p:sp>
        <p:nvSpPr>
          <p:cNvPr id="6" name="Dia számának helye 5"/>
          <p:cNvSpPr>
            <a:spLocks noGrp="1"/>
          </p:cNvSpPr>
          <p:nvPr>
            <p:ph type="sldNum" sz="quarter" idx="12"/>
          </p:nvPr>
        </p:nvSpPr>
        <p:spPr/>
        <p:txBody>
          <a:bodyPr/>
          <a:lstStyle/>
          <a:p>
            <a:fld id="{8707E804-858A-4952-BDF4-E49FD087770C}"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ét hasáb">
    <p:spTree>
      <p:nvGrpSpPr>
        <p:cNvPr id="1" name=""/>
        <p:cNvGrpSpPr/>
        <p:nvPr/>
      </p:nvGrpSpPr>
      <p:grpSpPr>
        <a:xfrm>
          <a:off x="0" y="0"/>
          <a:ext cx="0" cy="0"/>
          <a:chOff x="0" y="0"/>
          <a:chExt cx="0" cy="0"/>
        </a:xfrm>
      </p:grpSpPr>
      <p:sp>
        <p:nvSpPr>
          <p:cNvPr id="2" name="Cím 1"/>
          <p:cNvSpPr>
            <a:spLocks noGrp="1"/>
          </p:cNvSpPr>
          <p:nvPr>
            <p:ph type="title"/>
          </p:nvPr>
        </p:nvSpPr>
        <p:spPr>
          <a:xfrm>
            <a:off x="428596" y="274638"/>
            <a:ext cx="8258204" cy="939784"/>
          </a:xfrm>
        </p:spPr>
        <p:txBody>
          <a:bodyPr/>
          <a:lstStyle>
            <a:lvl1pPr algn="l">
              <a:defRPr/>
            </a:lvl1pPr>
          </a:lstStyle>
          <a:p>
            <a:r>
              <a:rPr lang="hu-HU" dirty="0"/>
              <a:t>Mintacím szerkesztése</a:t>
            </a:r>
          </a:p>
        </p:txBody>
      </p:sp>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Dátum helye 3"/>
          <p:cNvSpPr>
            <a:spLocks noGrp="1"/>
          </p:cNvSpPr>
          <p:nvPr>
            <p:ph type="dt" sz="half" idx="11"/>
          </p:nvPr>
        </p:nvSpPr>
        <p:spPr/>
        <p:txBody>
          <a:bodyPr/>
          <a:lstStyle/>
          <a:p>
            <a:fld id="{E07637D3-C721-45B4-A02F-22E6E233486E}"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a:t>Élőláb (Beszúrás menü)</a:t>
            </a:r>
            <a:endParaRPr lang="hu-HU" dirty="0"/>
          </a:p>
        </p:txBody>
      </p:sp>
      <p:sp>
        <p:nvSpPr>
          <p:cNvPr id="13" name="Szöveg helye 12"/>
          <p:cNvSpPr>
            <a:spLocks noGrp="1"/>
          </p:cNvSpPr>
          <p:nvPr>
            <p:ph type="body" sz="quarter" idx="13" hasCustomPrompt="1"/>
          </p:nvPr>
        </p:nvSpPr>
        <p:spPr>
          <a:xfrm>
            <a:off x="428596" y="1285860"/>
            <a:ext cx="4071966" cy="428625"/>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4" name="Szöveg helye 12"/>
          <p:cNvSpPr>
            <a:spLocks noGrp="1"/>
          </p:cNvSpPr>
          <p:nvPr>
            <p:ph type="body" sz="quarter" idx="14" hasCustomPrompt="1"/>
          </p:nvPr>
        </p:nvSpPr>
        <p:spPr>
          <a:xfrm>
            <a:off x="4714902" y="1285860"/>
            <a:ext cx="4000502" cy="428625"/>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5" name="Szöveg helye 12"/>
          <p:cNvSpPr>
            <a:spLocks noGrp="1"/>
          </p:cNvSpPr>
          <p:nvPr>
            <p:ph type="body" sz="quarter" idx="15" hasCustomPrompt="1"/>
          </p:nvPr>
        </p:nvSpPr>
        <p:spPr>
          <a:xfrm>
            <a:off x="428596" y="1714488"/>
            <a:ext cx="4071966" cy="4214842"/>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16" name="Szöveg helye 12"/>
          <p:cNvSpPr>
            <a:spLocks noGrp="1"/>
          </p:cNvSpPr>
          <p:nvPr>
            <p:ph type="body" sz="quarter" idx="16" hasCustomPrompt="1"/>
          </p:nvPr>
        </p:nvSpPr>
        <p:spPr>
          <a:xfrm>
            <a:off x="4714876" y="1714488"/>
            <a:ext cx="4000528" cy="4214842"/>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ép + doboz">
    <p:spTree>
      <p:nvGrpSpPr>
        <p:cNvPr id="1" name=""/>
        <p:cNvGrpSpPr/>
        <p:nvPr/>
      </p:nvGrpSpPr>
      <p:grpSpPr>
        <a:xfrm>
          <a:off x="0" y="0"/>
          <a:ext cx="0" cy="0"/>
          <a:chOff x="0" y="0"/>
          <a:chExt cx="0" cy="0"/>
        </a:xfrm>
      </p:grpSpPr>
      <p:sp>
        <p:nvSpPr>
          <p:cNvPr id="2" name="Cím 1"/>
          <p:cNvSpPr>
            <a:spLocks noGrp="1"/>
          </p:cNvSpPr>
          <p:nvPr>
            <p:ph type="title"/>
          </p:nvPr>
        </p:nvSpPr>
        <p:spPr>
          <a:xfrm>
            <a:off x="428596" y="274638"/>
            <a:ext cx="8258204" cy="939784"/>
          </a:xfrm>
        </p:spPr>
        <p:txBody>
          <a:bodyPr/>
          <a:lstStyle>
            <a:lvl1pPr algn="l">
              <a:defRPr/>
            </a:lvl1pPr>
          </a:lstStyle>
          <a:p>
            <a:r>
              <a:rPr lang="hu-HU" dirty="0"/>
              <a:t>Mintacím szerkesztése</a:t>
            </a:r>
          </a:p>
        </p:txBody>
      </p:sp>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Dátum helye 3"/>
          <p:cNvSpPr>
            <a:spLocks noGrp="1"/>
          </p:cNvSpPr>
          <p:nvPr>
            <p:ph type="dt" sz="half" idx="11"/>
          </p:nvPr>
        </p:nvSpPr>
        <p:spPr/>
        <p:txBody>
          <a:bodyPr/>
          <a:lstStyle/>
          <a:p>
            <a:fld id="{587ABEDD-2DE6-4AE6-84D6-1FAC359FA2A3}"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a:t>Élőláb (Beszúrás menü)</a:t>
            </a:r>
            <a:endParaRPr lang="hu-HU" dirty="0"/>
          </a:p>
        </p:txBody>
      </p:sp>
      <p:sp>
        <p:nvSpPr>
          <p:cNvPr id="14" name="Szöveg helye 12"/>
          <p:cNvSpPr>
            <a:spLocks noGrp="1"/>
          </p:cNvSpPr>
          <p:nvPr>
            <p:ph type="body" sz="quarter" idx="14" hasCustomPrompt="1"/>
          </p:nvPr>
        </p:nvSpPr>
        <p:spPr>
          <a:xfrm>
            <a:off x="4714902" y="1285860"/>
            <a:ext cx="4000502" cy="428625"/>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6" name="Szöveg helye 12"/>
          <p:cNvSpPr>
            <a:spLocks noGrp="1"/>
          </p:cNvSpPr>
          <p:nvPr>
            <p:ph type="body" sz="quarter" idx="16" hasCustomPrompt="1"/>
          </p:nvPr>
        </p:nvSpPr>
        <p:spPr>
          <a:xfrm>
            <a:off x="4714876" y="1714488"/>
            <a:ext cx="4000528" cy="4214842"/>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11" name="Kép helye 10"/>
          <p:cNvSpPr>
            <a:spLocks noGrp="1"/>
          </p:cNvSpPr>
          <p:nvPr>
            <p:ph type="pic" sz="quarter" idx="17"/>
          </p:nvPr>
        </p:nvSpPr>
        <p:spPr>
          <a:xfrm>
            <a:off x="428625" y="1316371"/>
            <a:ext cx="4071938" cy="4612959"/>
          </a:xfrm>
        </p:spPr>
        <p:txBody>
          <a:bodyPr/>
          <a:lstStyle/>
          <a:p>
            <a:endParaRPr lang="hu-HU"/>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árom hasáb">
    <p:spTree>
      <p:nvGrpSpPr>
        <p:cNvPr id="1" name=""/>
        <p:cNvGrpSpPr/>
        <p:nvPr/>
      </p:nvGrpSpPr>
      <p:grpSpPr>
        <a:xfrm>
          <a:off x="0" y="0"/>
          <a:ext cx="0" cy="0"/>
          <a:chOff x="0" y="0"/>
          <a:chExt cx="0" cy="0"/>
        </a:xfrm>
      </p:grpSpPr>
      <p:sp>
        <p:nvSpPr>
          <p:cNvPr id="2" name="Cím 1"/>
          <p:cNvSpPr>
            <a:spLocks noGrp="1"/>
          </p:cNvSpPr>
          <p:nvPr>
            <p:ph type="title"/>
          </p:nvPr>
        </p:nvSpPr>
        <p:spPr>
          <a:xfrm>
            <a:off x="428596" y="274638"/>
            <a:ext cx="8258204" cy="939784"/>
          </a:xfrm>
        </p:spPr>
        <p:txBody>
          <a:bodyPr/>
          <a:lstStyle>
            <a:lvl1pPr algn="l">
              <a:defRPr/>
            </a:lvl1pPr>
          </a:lstStyle>
          <a:p>
            <a:r>
              <a:rPr lang="hu-HU" dirty="0"/>
              <a:t>Mintacím szerkesztése</a:t>
            </a:r>
          </a:p>
        </p:txBody>
      </p:sp>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Dátum helye 3"/>
          <p:cNvSpPr>
            <a:spLocks noGrp="1"/>
          </p:cNvSpPr>
          <p:nvPr>
            <p:ph type="dt" sz="half" idx="11"/>
          </p:nvPr>
        </p:nvSpPr>
        <p:spPr/>
        <p:txBody>
          <a:bodyPr/>
          <a:lstStyle/>
          <a:p>
            <a:fld id="{AF76D3C5-990A-4DDA-97B6-890A91B2F333}"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a:t>Élőláb (Beszúrás menü)</a:t>
            </a:r>
            <a:endParaRPr lang="hu-HU" dirty="0"/>
          </a:p>
        </p:txBody>
      </p:sp>
      <p:sp>
        <p:nvSpPr>
          <p:cNvPr id="16" name="Szöveg helye 12"/>
          <p:cNvSpPr>
            <a:spLocks noGrp="1"/>
          </p:cNvSpPr>
          <p:nvPr>
            <p:ph type="body" sz="quarter" idx="14" hasCustomPrompt="1"/>
          </p:nvPr>
        </p:nvSpPr>
        <p:spPr>
          <a:xfrm>
            <a:off x="6072214" y="1357298"/>
            <a:ext cx="2643189" cy="357187"/>
          </a:xfrm>
          <a:solidFill>
            <a:srgbClr val="006F51"/>
          </a:solidFill>
          <a:ln w="12700">
            <a:solidFill>
              <a:srgbClr val="006F51"/>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7" name="Szöveg helye 12"/>
          <p:cNvSpPr>
            <a:spLocks noGrp="1"/>
          </p:cNvSpPr>
          <p:nvPr>
            <p:ph type="body" sz="quarter" idx="16" hasCustomPrompt="1"/>
          </p:nvPr>
        </p:nvSpPr>
        <p:spPr>
          <a:xfrm>
            <a:off x="6072198" y="1714488"/>
            <a:ext cx="2643206" cy="4214842"/>
          </a:xfrm>
          <a:noFill/>
          <a:ln w="12700">
            <a:solidFill>
              <a:srgbClr val="006F51"/>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idÍe saját tartalmi rész kerül.</a:t>
            </a:r>
            <a:endParaRPr lang="hu-HU" dirty="0"/>
          </a:p>
        </p:txBody>
      </p:sp>
      <p:sp>
        <p:nvSpPr>
          <p:cNvPr id="18" name="Szöveg helye 12"/>
          <p:cNvSpPr>
            <a:spLocks noGrp="1"/>
          </p:cNvSpPr>
          <p:nvPr>
            <p:ph type="body" sz="quarter" idx="17" hasCustomPrompt="1"/>
          </p:nvPr>
        </p:nvSpPr>
        <p:spPr>
          <a:xfrm>
            <a:off x="3250406" y="1357298"/>
            <a:ext cx="2643189" cy="357187"/>
          </a:xfrm>
          <a:solidFill>
            <a:srgbClr val="006F51"/>
          </a:solidFill>
          <a:ln w="12700">
            <a:solidFill>
              <a:srgbClr val="006F51"/>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9" name="Szöveg helye 12"/>
          <p:cNvSpPr>
            <a:spLocks noGrp="1"/>
          </p:cNvSpPr>
          <p:nvPr>
            <p:ph type="body" sz="quarter" idx="18" hasCustomPrompt="1"/>
          </p:nvPr>
        </p:nvSpPr>
        <p:spPr>
          <a:xfrm>
            <a:off x="3250397" y="1714488"/>
            <a:ext cx="2643206" cy="4214842"/>
          </a:xfrm>
          <a:noFill/>
          <a:ln w="12700">
            <a:solidFill>
              <a:srgbClr val="006F51"/>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20" name="Szöveg helye 12"/>
          <p:cNvSpPr>
            <a:spLocks noGrp="1"/>
          </p:cNvSpPr>
          <p:nvPr>
            <p:ph type="body" sz="quarter" idx="19" hasCustomPrompt="1"/>
          </p:nvPr>
        </p:nvSpPr>
        <p:spPr>
          <a:xfrm>
            <a:off x="428612" y="1357298"/>
            <a:ext cx="2643189" cy="357187"/>
          </a:xfrm>
          <a:solidFill>
            <a:srgbClr val="006F51"/>
          </a:solidFill>
          <a:ln w="12700">
            <a:solidFill>
              <a:srgbClr val="006F51"/>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1" name="Szöveg helye 12"/>
          <p:cNvSpPr>
            <a:spLocks noGrp="1"/>
          </p:cNvSpPr>
          <p:nvPr>
            <p:ph type="body" sz="quarter" idx="20" hasCustomPrompt="1"/>
          </p:nvPr>
        </p:nvSpPr>
        <p:spPr>
          <a:xfrm>
            <a:off x="428596" y="1714488"/>
            <a:ext cx="2643206" cy="4214842"/>
          </a:xfrm>
          <a:noFill/>
          <a:ln w="12700">
            <a:solidFill>
              <a:srgbClr val="006F51"/>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égy hasáb">
    <p:spTree>
      <p:nvGrpSpPr>
        <p:cNvPr id="1" name=""/>
        <p:cNvGrpSpPr/>
        <p:nvPr/>
      </p:nvGrpSpPr>
      <p:grpSpPr>
        <a:xfrm>
          <a:off x="0" y="0"/>
          <a:ext cx="0" cy="0"/>
          <a:chOff x="0" y="0"/>
          <a:chExt cx="0" cy="0"/>
        </a:xfrm>
      </p:grpSpPr>
      <p:sp>
        <p:nvSpPr>
          <p:cNvPr id="2" name="Cím 1"/>
          <p:cNvSpPr>
            <a:spLocks noGrp="1"/>
          </p:cNvSpPr>
          <p:nvPr>
            <p:ph type="title"/>
          </p:nvPr>
        </p:nvSpPr>
        <p:spPr>
          <a:xfrm>
            <a:off x="428596" y="274638"/>
            <a:ext cx="8258204" cy="939784"/>
          </a:xfrm>
        </p:spPr>
        <p:txBody>
          <a:bodyPr/>
          <a:lstStyle>
            <a:lvl1pPr algn="l">
              <a:defRPr/>
            </a:lvl1pPr>
          </a:lstStyle>
          <a:p>
            <a:r>
              <a:rPr lang="hu-HU" dirty="0"/>
              <a:t>Mintacím szerkesztése</a:t>
            </a:r>
          </a:p>
        </p:txBody>
      </p:sp>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Dátum helye 3"/>
          <p:cNvSpPr>
            <a:spLocks noGrp="1"/>
          </p:cNvSpPr>
          <p:nvPr>
            <p:ph type="dt" sz="half" idx="11"/>
          </p:nvPr>
        </p:nvSpPr>
        <p:spPr/>
        <p:txBody>
          <a:bodyPr/>
          <a:lstStyle/>
          <a:p>
            <a:fld id="{AF76D3C5-990A-4DDA-97B6-890A91B2F333}"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a:t>Élőláb (Beszúrás menü)</a:t>
            </a:r>
            <a:endParaRPr lang="hu-HU" dirty="0"/>
          </a:p>
        </p:txBody>
      </p:sp>
      <p:sp>
        <p:nvSpPr>
          <p:cNvPr id="16" name="Szöveg helye 12"/>
          <p:cNvSpPr>
            <a:spLocks noGrp="1"/>
          </p:cNvSpPr>
          <p:nvPr>
            <p:ph type="body" sz="quarter" idx="14" hasCustomPrompt="1"/>
          </p:nvPr>
        </p:nvSpPr>
        <p:spPr>
          <a:xfrm>
            <a:off x="6715152" y="1357298"/>
            <a:ext cx="2000252" cy="357187"/>
          </a:xfrm>
          <a:solidFill>
            <a:srgbClr val="006F51"/>
          </a:solidFill>
          <a:ln w="12700">
            <a:solidFill>
              <a:srgbClr val="006F51"/>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7" name="Szöveg helye 12"/>
          <p:cNvSpPr>
            <a:spLocks noGrp="1"/>
          </p:cNvSpPr>
          <p:nvPr>
            <p:ph type="body" sz="quarter" idx="16" hasCustomPrompt="1"/>
          </p:nvPr>
        </p:nvSpPr>
        <p:spPr>
          <a:xfrm>
            <a:off x="6715140" y="1714488"/>
            <a:ext cx="2000264" cy="4214842"/>
          </a:xfrm>
          <a:noFill/>
          <a:ln w="12700">
            <a:solidFill>
              <a:srgbClr val="006F51"/>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idÍe saját tartalmi rész kerül.</a:t>
            </a:r>
            <a:endParaRPr lang="hu-HU" dirty="0"/>
          </a:p>
        </p:txBody>
      </p:sp>
      <p:sp>
        <p:nvSpPr>
          <p:cNvPr id="20" name="Szöveg helye 12"/>
          <p:cNvSpPr>
            <a:spLocks noGrp="1"/>
          </p:cNvSpPr>
          <p:nvPr>
            <p:ph type="body" sz="quarter" idx="19" hasCustomPrompt="1"/>
          </p:nvPr>
        </p:nvSpPr>
        <p:spPr>
          <a:xfrm>
            <a:off x="428612" y="1357298"/>
            <a:ext cx="2000252" cy="357187"/>
          </a:xfrm>
          <a:solidFill>
            <a:srgbClr val="006F51"/>
          </a:solidFill>
          <a:ln w="12700">
            <a:solidFill>
              <a:srgbClr val="006F51"/>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1" name="Szöveg helye 12"/>
          <p:cNvSpPr>
            <a:spLocks noGrp="1"/>
          </p:cNvSpPr>
          <p:nvPr>
            <p:ph type="body" sz="quarter" idx="20" hasCustomPrompt="1"/>
          </p:nvPr>
        </p:nvSpPr>
        <p:spPr>
          <a:xfrm>
            <a:off x="428596" y="1714488"/>
            <a:ext cx="2000264" cy="4214842"/>
          </a:xfrm>
          <a:noFill/>
          <a:ln w="12700">
            <a:solidFill>
              <a:srgbClr val="006F51"/>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22" name="Szöveg helye 12"/>
          <p:cNvSpPr>
            <a:spLocks noGrp="1"/>
          </p:cNvSpPr>
          <p:nvPr>
            <p:ph type="body" sz="quarter" idx="21" hasCustomPrompt="1"/>
          </p:nvPr>
        </p:nvSpPr>
        <p:spPr>
          <a:xfrm>
            <a:off x="2518244" y="1357298"/>
            <a:ext cx="2000252" cy="357187"/>
          </a:xfrm>
          <a:solidFill>
            <a:srgbClr val="006F51"/>
          </a:solidFill>
          <a:ln w="12700">
            <a:solidFill>
              <a:srgbClr val="006F51"/>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3" name="Szöveg helye 12"/>
          <p:cNvSpPr>
            <a:spLocks noGrp="1"/>
          </p:cNvSpPr>
          <p:nvPr>
            <p:ph type="body" sz="quarter" idx="22" hasCustomPrompt="1"/>
          </p:nvPr>
        </p:nvSpPr>
        <p:spPr>
          <a:xfrm>
            <a:off x="2518228" y="1714488"/>
            <a:ext cx="2000264" cy="4214842"/>
          </a:xfrm>
          <a:noFill/>
          <a:ln w="12700">
            <a:solidFill>
              <a:srgbClr val="006F51"/>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24" name="Szöveg helye 12"/>
          <p:cNvSpPr>
            <a:spLocks noGrp="1"/>
          </p:cNvSpPr>
          <p:nvPr>
            <p:ph type="body" sz="quarter" idx="23" hasCustomPrompt="1"/>
          </p:nvPr>
        </p:nvSpPr>
        <p:spPr>
          <a:xfrm>
            <a:off x="4625524" y="1357298"/>
            <a:ext cx="2000252" cy="357187"/>
          </a:xfrm>
          <a:solidFill>
            <a:srgbClr val="006F51"/>
          </a:solidFill>
          <a:ln w="12700">
            <a:solidFill>
              <a:srgbClr val="006F51"/>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5" name="Szöveg helye 12"/>
          <p:cNvSpPr>
            <a:spLocks noGrp="1"/>
          </p:cNvSpPr>
          <p:nvPr>
            <p:ph type="body" sz="quarter" idx="24" hasCustomPrompt="1"/>
          </p:nvPr>
        </p:nvSpPr>
        <p:spPr>
          <a:xfrm>
            <a:off x="4625508" y="1714488"/>
            <a:ext cx="2000264" cy="4214842"/>
          </a:xfrm>
          <a:noFill/>
          <a:ln w="12700">
            <a:solidFill>
              <a:srgbClr val="006F51"/>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ttő doboz">
    <p:spTree>
      <p:nvGrpSpPr>
        <p:cNvPr id="1" name=""/>
        <p:cNvGrpSpPr/>
        <p:nvPr/>
      </p:nvGrpSpPr>
      <p:grpSpPr>
        <a:xfrm>
          <a:off x="0" y="0"/>
          <a:ext cx="0" cy="0"/>
          <a:chOff x="0" y="0"/>
          <a:chExt cx="0" cy="0"/>
        </a:xfrm>
      </p:grpSpPr>
      <p:sp>
        <p:nvSpPr>
          <p:cNvPr id="2" name="Cím 1"/>
          <p:cNvSpPr>
            <a:spLocks noGrp="1"/>
          </p:cNvSpPr>
          <p:nvPr>
            <p:ph type="title"/>
          </p:nvPr>
        </p:nvSpPr>
        <p:spPr>
          <a:xfrm>
            <a:off x="428596" y="274638"/>
            <a:ext cx="8258204" cy="939784"/>
          </a:xfrm>
        </p:spPr>
        <p:txBody>
          <a:bodyPr/>
          <a:lstStyle>
            <a:lvl1pPr algn="l">
              <a:defRPr/>
            </a:lvl1pPr>
          </a:lstStyle>
          <a:p>
            <a:r>
              <a:rPr lang="hu-HU" dirty="0"/>
              <a:t>Mintacím szerkesztése</a:t>
            </a:r>
          </a:p>
        </p:txBody>
      </p:sp>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Dátum helye 3"/>
          <p:cNvSpPr>
            <a:spLocks noGrp="1"/>
          </p:cNvSpPr>
          <p:nvPr>
            <p:ph type="dt" sz="half" idx="11"/>
          </p:nvPr>
        </p:nvSpPr>
        <p:spPr/>
        <p:txBody>
          <a:bodyPr/>
          <a:lstStyle/>
          <a:p>
            <a:fld id="{96505C1B-A36D-4E92-BA56-3D446916E910}"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a:t>Élőláb (Beszúrás menü)</a:t>
            </a:r>
            <a:endParaRPr lang="hu-HU" dirty="0"/>
          </a:p>
        </p:txBody>
      </p:sp>
      <p:sp>
        <p:nvSpPr>
          <p:cNvPr id="16" name="Szöveg helye 12"/>
          <p:cNvSpPr>
            <a:spLocks noGrp="1"/>
          </p:cNvSpPr>
          <p:nvPr>
            <p:ph type="body" sz="quarter" idx="14" hasCustomPrompt="1"/>
          </p:nvPr>
        </p:nvSpPr>
        <p:spPr>
          <a:xfrm>
            <a:off x="428650" y="1357298"/>
            <a:ext cx="8286754" cy="357187"/>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7" name="Szöveg helye 12"/>
          <p:cNvSpPr>
            <a:spLocks noGrp="1"/>
          </p:cNvSpPr>
          <p:nvPr>
            <p:ph type="body" sz="quarter" idx="16" hasCustomPrompt="1"/>
          </p:nvPr>
        </p:nvSpPr>
        <p:spPr>
          <a:xfrm>
            <a:off x="428596" y="1714488"/>
            <a:ext cx="8286808" cy="1714512"/>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20" name="Szöveg helye 12"/>
          <p:cNvSpPr>
            <a:spLocks noGrp="1"/>
          </p:cNvSpPr>
          <p:nvPr>
            <p:ph type="body" sz="quarter" idx="19" hasCustomPrompt="1"/>
          </p:nvPr>
        </p:nvSpPr>
        <p:spPr>
          <a:xfrm>
            <a:off x="428596" y="3643314"/>
            <a:ext cx="8286754" cy="357187"/>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1" name="Szöveg helye 12"/>
          <p:cNvSpPr>
            <a:spLocks noGrp="1"/>
          </p:cNvSpPr>
          <p:nvPr>
            <p:ph type="body" sz="quarter" idx="20" hasCustomPrompt="1"/>
          </p:nvPr>
        </p:nvSpPr>
        <p:spPr>
          <a:xfrm>
            <a:off x="428596" y="4000504"/>
            <a:ext cx="8286808" cy="1928826"/>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árom doboz">
    <p:spTree>
      <p:nvGrpSpPr>
        <p:cNvPr id="1" name=""/>
        <p:cNvGrpSpPr/>
        <p:nvPr/>
      </p:nvGrpSpPr>
      <p:grpSpPr>
        <a:xfrm>
          <a:off x="0" y="0"/>
          <a:ext cx="0" cy="0"/>
          <a:chOff x="0" y="0"/>
          <a:chExt cx="0" cy="0"/>
        </a:xfrm>
      </p:grpSpPr>
      <p:sp>
        <p:nvSpPr>
          <p:cNvPr id="2" name="Cím 1"/>
          <p:cNvSpPr>
            <a:spLocks noGrp="1"/>
          </p:cNvSpPr>
          <p:nvPr>
            <p:ph type="title"/>
          </p:nvPr>
        </p:nvSpPr>
        <p:spPr>
          <a:xfrm>
            <a:off x="428596" y="274638"/>
            <a:ext cx="8258204" cy="939784"/>
          </a:xfrm>
        </p:spPr>
        <p:txBody>
          <a:bodyPr/>
          <a:lstStyle>
            <a:lvl1pPr algn="l">
              <a:defRPr/>
            </a:lvl1pPr>
          </a:lstStyle>
          <a:p>
            <a:r>
              <a:rPr lang="hu-HU" dirty="0"/>
              <a:t>Mintacím szerkesztése</a:t>
            </a:r>
          </a:p>
        </p:txBody>
      </p:sp>
      <p:sp>
        <p:nvSpPr>
          <p:cNvPr id="3" name="Dia számának helye 2"/>
          <p:cNvSpPr>
            <a:spLocks noGrp="1"/>
          </p:cNvSpPr>
          <p:nvPr>
            <p:ph type="sldNum" sz="quarter" idx="10"/>
          </p:nvPr>
        </p:nvSpPr>
        <p:spPr/>
        <p:txBody>
          <a:bodyPr/>
          <a:lstStyle/>
          <a:p>
            <a:fld id="{6E7A12EB-5F14-4F5B-8F3C-B40855E6A5BA}" type="slidenum">
              <a:rPr lang="hu-HU" smtClean="0"/>
              <a:pPr/>
              <a:t>‹#›</a:t>
            </a:fld>
            <a:endParaRPr lang="hu-HU" dirty="0"/>
          </a:p>
        </p:txBody>
      </p:sp>
      <p:sp>
        <p:nvSpPr>
          <p:cNvPr id="4" name="Dátum helye 3"/>
          <p:cNvSpPr>
            <a:spLocks noGrp="1"/>
          </p:cNvSpPr>
          <p:nvPr>
            <p:ph type="dt" sz="half" idx="11"/>
          </p:nvPr>
        </p:nvSpPr>
        <p:spPr/>
        <p:txBody>
          <a:bodyPr/>
          <a:lstStyle/>
          <a:p>
            <a:fld id="{96505C1B-A36D-4E92-BA56-3D446916E910}"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a:t>Élőláb (Beszúrás menü)</a:t>
            </a:r>
            <a:endParaRPr lang="hu-HU" dirty="0"/>
          </a:p>
        </p:txBody>
      </p:sp>
      <p:sp>
        <p:nvSpPr>
          <p:cNvPr id="16" name="Szöveg helye 12"/>
          <p:cNvSpPr>
            <a:spLocks noGrp="1"/>
          </p:cNvSpPr>
          <p:nvPr>
            <p:ph type="body" sz="quarter" idx="14" hasCustomPrompt="1"/>
          </p:nvPr>
        </p:nvSpPr>
        <p:spPr>
          <a:xfrm>
            <a:off x="428650" y="1357298"/>
            <a:ext cx="8286754" cy="357187"/>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7" name="Szöveg helye 12"/>
          <p:cNvSpPr>
            <a:spLocks noGrp="1"/>
          </p:cNvSpPr>
          <p:nvPr>
            <p:ph type="body" sz="quarter" idx="16" hasCustomPrompt="1"/>
          </p:nvPr>
        </p:nvSpPr>
        <p:spPr>
          <a:xfrm>
            <a:off x="428596" y="1714488"/>
            <a:ext cx="8286808" cy="1071570"/>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18" name="Szöveg helye 12"/>
          <p:cNvSpPr>
            <a:spLocks noGrp="1"/>
          </p:cNvSpPr>
          <p:nvPr>
            <p:ph type="body" sz="quarter" idx="17" hasCustomPrompt="1"/>
          </p:nvPr>
        </p:nvSpPr>
        <p:spPr>
          <a:xfrm>
            <a:off x="428650" y="2928934"/>
            <a:ext cx="8286754" cy="357187"/>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19" name="Szöveg helye 12"/>
          <p:cNvSpPr>
            <a:spLocks noGrp="1"/>
          </p:cNvSpPr>
          <p:nvPr>
            <p:ph type="body" sz="quarter" idx="18" hasCustomPrompt="1"/>
          </p:nvPr>
        </p:nvSpPr>
        <p:spPr>
          <a:xfrm>
            <a:off x="428596" y="3286124"/>
            <a:ext cx="8286808" cy="1071570"/>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
        <p:nvSpPr>
          <p:cNvPr id="20" name="Szöveg helye 12"/>
          <p:cNvSpPr>
            <a:spLocks noGrp="1"/>
          </p:cNvSpPr>
          <p:nvPr>
            <p:ph type="body" sz="quarter" idx="19" hasCustomPrompt="1"/>
          </p:nvPr>
        </p:nvSpPr>
        <p:spPr>
          <a:xfrm>
            <a:off x="428650" y="4500570"/>
            <a:ext cx="8286754" cy="357187"/>
          </a:xfrm>
          <a:solidFill>
            <a:srgbClr val="006F51"/>
          </a:solidFill>
          <a:ln w="12700">
            <a:solidFill>
              <a:srgbClr val="C0C0C0"/>
            </a:solidFill>
            <a:miter lim="800000"/>
            <a:headEnd/>
            <a:tailEnd/>
          </a:ln>
        </p:spPr>
        <p:txBody>
          <a:bodyPr lIns="0" tIns="0" rIns="0" bIns="0" anchor="ctr"/>
          <a:lstStyle>
            <a:lvl1pPr marL="0" algn="ctr" defTabSz="801688" rtl="0" eaLnBrk="0" latinLnBrk="0" hangingPunct="0">
              <a:buFontTx/>
              <a:buNone/>
              <a:defRPr lang="hu-HU" sz="1800" b="1" kern="1200" noProof="1" smtClean="0">
                <a:solidFill>
                  <a:srgbClr val="FFFFFF"/>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dirty="0"/>
              <a:t>Doboz címe</a:t>
            </a:r>
          </a:p>
        </p:txBody>
      </p:sp>
      <p:sp>
        <p:nvSpPr>
          <p:cNvPr id="21" name="Szöveg helye 12"/>
          <p:cNvSpPr>
            <a:spLocks noGrp="1"/>
          </p:cNvSpPr>
          <p:nvPr>
            <p:ph type="body" sz="quarter" idx="20" hasCustomPrompt="1"/>
          </p:nvPr>
        </p:nvSpPr>
        <p:spPr>
          <a:xfrm>
            <a:off x="428596" y="4857760"/>
            <a:ext cx="8286808" cy="1071570"/>
          </a:xfrm>
          <a:noFill/>
          <a:ln w="12700">
            <a:solidFill>
              <a:srgbClr val="C0C0C0"/>
            </a:solidFill>
            <a:miter lim="800000"/>
            <a:headEnd/>
            <a:tailEnd/>
          </a:ln>
          <a:effectLst/>
        </p:spPr>
        <p:txBody>
          <a:bodyPr lIns="108000" tIns="108000" rIns="72000" bIns="72000"/>
          <a:lstStyle>
            <a:lvl1pPr marL="190500" indent="-190500" algn="l" defTabSz="914400" rtl="0" eaLnBrk="1" latinLnBrk="0" hangingPunct="1">
              <a:spcBef>
                <a:spcPct val="40000"/>
              </a:spcBef>
              <a:buClr>
                <a:srgbClr val="146A4D"/>
              </a:buClr>
              <a:buFontTx/>
              <a:buBlip>
                <a:blip r:embed="rId2"/>
              </a:buBlip>
              <a:defRPr lang="hu-HU" sz="1800" kern="1200" noProof="1" dirty="0">
                <a:solidFill>
                  <a:schemeClr val="tx1">
                    <a:lumMod val="85000"/>
                    <a:lumOff val="15000"/>
                  </a:schemeClr>
                </a:solidFill>
                <a:latin typeface="+mn-lt"/>
                <a:ea typeface="+mn-ea"/>
                <a:cs typeface="+mn-cs"/>
              </a:defRPr>
            </a:lvl1pPr>
            <a:lvl2pPr marL="0" algn="ctr" defTabSz="801688" rtl="0" eaLnBrk="0" latinLnBrk="0" hangingPunct="0">
              <a:buFontTx/>
              <a:buNone/>
              <a:defRPr lang="hu-HU" sz="1800" b="1" kern="1200" noProof="1" smtClean="0">
                <a:solidFill>
                  <a:srgbClr val="FFFFFF"/>
                </a:solidFill>
                <a:latin typeface="+mn-lt"/>
                <a:ea typeface="+mn-ea"/>
                <a:cs typeface="+mn-cs"/>
              </a:defRPr>
            </a:lvl2pPr>
            <a:lvl3pPr marL="0" algn="ctr" defTabSz="801688" rtl="0" eaLnBrk="0" latinLnBrk="0" hangingPunct="0">
              <a:buFontTx/>
              <a:buNone/>
              <a:defRPr lang="hu-HU" sz="1800" b="1" kern="1200" noProof="1" smtClean="0">
                <a:solidFill>
                  <a:srgbClr val="FFFFFF"/>
                </a:solidFill>
                <a:latin typeface="+mn-lt"/>
                <a:ea typeface="+mn-ea"/>
                <a:cs typeface="+mn-cs"/>
              </a:defRPr>
            </a:lvl3pPr>
            <a:lvl4pPr marL="0" algn="ctr" defTabSz="801688" rtl="0" eaLnBrk="0" latinLnBrk="0" hangingPunct="0">
              <a:buFontTx/>
              <a:buNone/>
              <a:defRPr lang="hu-HU" sz="1800" b="1" kern="1200" noProof="1" smtClean="0">
                <a:solidFill>
                  <a:srgbClr val="FFFFFF"/>
                </a:solidFill>
                <a:latin typeface="+mn-lt"/>
                <a:ea typeface="+mn-ea"/>
                <a:cs typeface="+mn-cs"/>
              </a:defRPr>
            </a:lvl4pPr>
            <a:lvl5pPr marL="0" algn="ctr" defTabSz="801688" rtl="0" eaLnBrk="0" latinLnBrk="0" hangingPunct="0">
              <a:buFontTx/>
              <a:buNone/>
              <a:defRPr lang="hu-HU" sz="1800" b="1" kern="1200" noProof="1">
                <a:solidFill>
                  <a:srgbClr val="FFFFFF"/>
                </a:solidFill>
                <a:latin typeface="+mn-lt"/>
                <a:ea typeface="+mn-ea"/>
                <a:cs typeface="+mn-cs"/>
              </a:defRPr>
            </a:lvl5pPr>
          </a:lstStyle>
          <a:p>
            <a:pPr lvl="0"/>
            <a:r>
              <a:rPr lang="hu-HU" sz="1800" noProof="1">
                <a:solidFill>
                  <a:schemeClr val="tx1">
                    <a:lumMod val="85000"/>
                    <a:lumOff val="15000"/>
                  </a:schemeClr>
                </a:solidFill>
              </a:rPr>
              <a:t>Ez egy szövegdoboz: ide saját tartalmi rész kerül.</a:t>
            </a:r>
            <a:endParaRPr lang="hu-HU"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cstate="print">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dirty="0"/>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6" name="Dia számának helye 5"/>
          <p:cNvSpPr>
            <a:spLocks noGrp="1"/>
          </p:cNvSpPr>
          <p:nvPr>
            <p:ph type="sldNum" sz="quarter" idx="4"/>
          </p:nvPr>
        </p:nvSpPr>
        <p:spPr>
          <a:xfrm>
            <a:off x="449072" y="6381328"/>
            <a:ext cx="1306488" cy="293117"/>
          </a:xfrm>
          <a:prstGeom prst="rect">
            <a:avLst/>
          </a:prstGeom>
        </p:spPr>
        <p:txBody>
          <a:bodyPr vert="horz" lIns="91440" tIns="45720" rIns="91440" bIns="45720" rtlCol="0" anchor="ctr"/>
          <a:lstStyle>
            <a:lvl1pPr algn="l">
              <a:defRPr sz="1200">
                <a:solidFill>
                  <a:srgbClr val="0070C0"/>
                </a:solidFill>
              </a:defRPr>
            </a:lvl1pPr>
          </a:lstStyle>
          <a:p>
            <a:fld id="{6E7A12EB-5F14-4F5B-8F3C-B40855E6A5BA}" type="slidenum">
              <a:rPr lang="hu-HU" smtClean="0"/>
              <a:pPr/>
              <a:t>‹#›</a:t>
            </a:fld>
            <a:endParaRPr lang="hu-HU" dirty="0"/>
          </a:p>
        </p:txBody>
      </p:sp>
      <p:sp>
        <p:nvSpPr>
          <p:cNvPr id="4" name="Dátum helye 3"/>
          <p:cNvSpPr>
            <a:spLocks noGrp="1"/>
          </p:cNvSpPr>
          <p:nvPr>
            <p:ph type="dt" sz="half" idx="2"/>
          </p:nvPr>
        </p:nvSpPr>
        <p:spPr>
          <a:xfrm>
            <a:off x="6156176" y="6237312"/>
            <a:ext cx="1629544" cy="268139"/>
          </a:xfrm>
          <a:prstGeom prst="rect">
            <a:avLst/>
          </a:prstGeom>
        </p:spPr>
        <p:txBody>
          <a:bodyPr vert="horz" lIns="91440" tIns="45720" rIns="91440" bIns="45720" rtlCol="0" anchor="ctr"/>
          <a:lstStyle>
            <a:lvl1pPr algn="r">
              <a:defRPr sz="1000">
                <a:solidFill>
                  <a:srgbClr val="0070C0"/>
                </a:solidFill>
              </a:defRPr>
            </a:lvl1pPr>
          </a:lstStyle>
          <a:p>
            <a:fld id="{CF893E0B-3517-4D5E-A3FE-E324B2A8A0C6}" type="datetime4">
              <a:rPr lang="hu-HU" smtClean="0"/>
              <a:pPr/>
              <a:t>2018. június 14.</a:t>
            </a:fld>
            <a:endParaRPr lang="hu-HU" dirty="0"/>
          </a:p>
        </p:txBody>
      </p:sp>
      <p:sp>
        <p:nvSpPr>
          <p:cNvPr id="8" name="Élőláb helye 4"/>
          <p:cNvSpPr>
            <a:spLocks noGrp="1"/>
          </p:cNvSpPr>
          <p:nvPr>
            <p:ph type="ftr" sz="quarter" idx="3"/>
          </p:nvPr>
        </p:nvSpPr>
        <p:spPr>
          <a:xfrm>
            <a:off x="1861524" y="6381328"/>
            <a:ext cx="4191744" cy="293117"/>
          </a:xfrm>
          <a:prstGeom prst="rect">
            <a:avLst/>
          </a:prstGeom>
        </p:spPr>
        <p:txBody>
          <a:bodyPr vert="horz" lIns="91440" tIns="45720" rIns="91440" bIns="45720" rtlCol="0" anchor="ctr"/>
          <a:lstStyle>
            <a:lvl1pPr algn="l">
              <a:defRPr sz="1100" b="1">
                <a:solidFill>
                  <a:schemeClr val="accent1"/>
                </a:solidFill>
              </a:defRPr>
            </a:lvl1pPr>
          </a:lstStyle>
          <a:p>
            <a:r>
              <a:rPr lang="hu-HU"/>
              <a:t>Élőláb (Beszúrás menü)</a:t>
            </a:r>
            <a:endParaRPr lang="hu-HU" dirty="0"/>
          </a:p>
        </p:txBody>
      </p:sp>
      <p:pic>
        <p:nvPicPr>
          <p:cNvPr id="10" name="Kép 9" descr="logo_120-jubileum.png"/>
          <p:cNvPicPr>
            <a:picLocks noChangeAspect="1"/>
          </p:cNvPicPr>
          <p:nvPr userDrawn="1"/>
        </p:nvPicPr>
        <p:blipFill>
          <a:blip r:embed="rId23" cstate="print"/>
          <a:stretch>
            <a:fillRect/>
          </a:stretch>
        </p:blipFill>
        <p:spPr>
          <a:xfrm>
            <a:off x="7973569" y="6093295"/>
            <a:ext cx="774895" cy="77489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77" r:id="rId4"/>
    <p:sldLayoutId id="2147483678" r:id="rId5"/>
    <p:sldLayoutId id="2147483679" r:id="rId6"/>
    <p:sldLayoutId id="2147483683" r:id="rId7"/>
    <p:sldLayoutId id="2147483680" r:id="rId8"/>
    <p:sldLayoutId id="2147483675" r:id="rId9"/>
    <p:sldLayoutId id="2147483681" r:id="rId10"/>
    <p:sldLayoutId id="2147483660" r:id="rId11"/>
    <p:sldLayoutId id="2147483651" r:id="rId12"/>
    <p:sldLayoutId id="2147483652" r:id="rId13"/>
    <p:sldLayoutId id="2147483653" r:id="rId14"/>
    <p:sldLayoutId id="2147483654" r:id="rId15"/>
    <p:sldLayoutId id="2147483655" r:id="rId16"/>
    <p:sldLayoutId id="2147483656" r:id="rId17"/>
    <p:sldLayoutId id="2147483657" r:id="rId18"/>
    <p:sldLayoutId id="2147483658" r:id="rId19"/>
    <p:sldLayoutId id="2147483659" r:id="rId20"/>
  </p:sldLayoutIdLst>
  <p:transition>
    <p:fade/>
  </p:transition>
  <p:hf hdr="0"/>
  <p:txStyles>
    <p:titleStyle>
      <a:lvl1pPr algn="ctr" defTabSz="914400" rtl="0" eaLnBrk="1" latinLnBrk="0" hangingPunct="1">
        <a:spcBef>
          <a:spcPct val="0"/>
        </a:spcBef>
        <a:buNone/>
        <a:defRPr sz="4000" b="1" kern="1200">
          <a:solidFill>
            <a:srgbClr val="006F51"/>
          </a:solidFill>
          <a:latin typeface="+mj-lt"/>
          <a:ea typeface="+mj-ea"/>
          <a:cs typeface="Arial" pitchFamily="34" charset="0"/>
        </a:defRPr>
      </a:lvl1pPr>
    </p:titleStyle>
    <p:bodyStyle>
      <a:lvl1pPr marL="342900" indent="-342900" algn="l" defTabSz="914400" rtl="0" eaLnBrk="1" latinLnBrk="0" hangingPunct="1">
        <a:spcBef>
          <a:spcPct val="20000"/>
        </a:spcBef>
        <a:buFontTx/>
        <a:buBlip>
          <a:blip r:embed="rId24"/>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SzPct val="80000"/>
        <a:buFontTx/>
        <a:buBlip>
          <a:blip r:embed="rId24"/>
        </a:buBlip>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B0F0"/>
        </a:buClr>
        <a:buSzPct val="80000"/>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C175B9-BAC7-432F-906E-D7764CD3973C}" type="datetime4">
              <a:rPr lang="hu-HU" smtClean="0"/>
              <a:pPr/>
              <a:t>2018. június 14.</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hu-HU"/>
              <a:t>Élőláb (Beszúrás menü)</a:t>
            </a:r>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7E804-858A-4952-BDF4-E49FD087770C}"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68" r:id="rId1"/>
    <p:sldLayoutId id="2147483662"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 id="2147483672"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chor="b"/>
          <a:lstStyle/>
          <a:p>
            <a:pPr algn="ctr"/>
            <a:r>
              <a:rPr lang="hu-HU" dirty="0"/>
              <a:t>Vagyonértékelés</a:t>
            </a:r>
          </a:p>
        </p:txBody>
      </p:sp>
      <p:sp>
        <p:nvSpPr>
          <p:cNvPr id="3" name="Alcím 2"/>
          <p:cNvSpPr>
            <a:spLocks noGrp="1"/>
          </p:cNvSpPr>
          <p:nvPr>
            <p:ph type="subTitle" idx="1"/>
          </p:nvPr>
        </p:nvSpPr>
        <p:spPr/>
        <p:txBody>
          <a:bodyPr>
            <a:normAutofit fontScale="85000" lnSpcReduction="10000"/>
          </a:bodyPr>
          <a:lstStyle/>
          <a:p>
            <a:r>
              <a:rPr lang="hu-HU" dirty="0"/>
              <a:t>A </a:t>
            </a:r>
            <a:r>
              <a:rPr lang="hu-HU" dirty="0" err="1"/>
              <a:t>Vksztv</a:t>
            </a:r>
            <a:r>
              <a:rPr lang="hu-HU" dirty="0"/>
              <a:t>. 78. § (1) bekezdés szerinti 2019.12.31-ig kötelező víziközmű vagyonértékelés végrehajtása</a:t>
            </a:r>
          </a:p>
        </p:txBody>
      </p:sp>
      <p:sp>
        <p:nvSpPr>
          <p:cNvPr id="4" name="Szöveg helye 3"/>
          <p:cNvSpPr>
            <a:spLocks noGrp="1"/>
          </p:cNvSpPr>
          <p:nvPr>
            <p:ph type="body" sz="quarter" idx="12"/>
          </p:nvPr>
        </p:nvSpPr>
        <p:spPr/>
        <p:txBody>
          <a:bodyPr/>
          <a:lstStyle/>
          <a:p>
            <a:r>
              <a:rPr lang="hu-HU" dirty="0" err="1"/>
              <a:t>Renkó</a:t>
            </a:r>
            <a:r>
              <a:rPr lang="hu-HU" dirty="0"/>
              <a:t> Ádám</a:t>
            </a:r>
          </a:p>
        </p:txBody>
      </p:sp>
      <p:sp>
        <p:nvSpPr>
          <p:cNvPr id="5" name="Szövegdoboz 4"/>
          <p:cNvSpPr txBox="1"/>
          <p:nvPr/>
        </p:nvSpPr>
        <p:spPr>
          <a:xfrm>
            <a:off x="7092280" y="4582289"/>
            <a:ext cx="1368152" cy="430887"/>
          </a:xfrm>
          <a:prstGeom prst="rect">
            <a:avLst/>
          </a:prstGeom>
          <a:noFill/>
        </p:spPr>
        <p:txBody>
          <a:bodyPr wrap="square" rtlCol="0">
            <a:spAutoFit/>
          </a:bodyPr>
          <a:lstStyle/>
          <a:p>
            <a:pPr algn="r"/>
            <a:r>
              <a:rPr lang="hu-HU" sz="2200" dirty="0">
                <a:solidFill>
                  <a:srgbClr val="006F51"/>
                </a:solidFill>
              </a:rPr>
              <a:t>Előadó:</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smtClean="0"/>
              <a:t>Jogszabályi háttér</a:t>
            </a:r>
            <a:endParaRPr lang="hu-HU" dirty="0"/>
          </a:p>
        </p:txBody>
      </p:sp>
      <p:sp>
        <p:nvSpPr>
          <p:cNvPr id="3" name="Tartalom helye 2"/>
          <p:cNvSpPr>
            <a:spLocks noGrp="1"/>
          </p:cNvSpPr>
          <p:nvPr>
            <p:ph idx="1"/>
          </p:nvPr>
        </p:nvSpPr>
        <p:spPr/>
        <p:txBody>
          <a:bodyPr>
            <a:normAutofit fontScale="92500" lnSpcReduction="10000"/>
          </a:bodyPr>
          <a:lstStyle/>
          <a:p>
            <a:r>
              <a:rPr lang="hu-HU" dirty="0" smtClean="0"/>
              <a:t>A </a:t>
            </a:r>
            <a:r>
              <a:rPr lang="hu-HU" dirty="0" err="1" smtClean="0"/>
              <a:t>Vksztv</a:t>
            </a:r>
            <a:r>
              <a:rPr lang="hu-HU" dirty="0" smtClean="0"/>
              <a:t>. egyes rendelkezéseinek végrehajtásáról szóló 58/2013. (II.27.) Korm. rendelet 85/A. § (1) bekezdése előírja, hogy a háztartási szennyvizet a törzshálózatba juttató szivattyúknak, ezek műtárgyainak, szerelvényeinek (továbbiakban együtt: </a:t>
            </a:r>
            <a:r>
              <a:rPr lang="hu-HU" u="sng" dirty="0" smtClean="0"/>
              <a:t>szennyvíz beemelő</a:t>
            </a:r>
            <a:r>
              <a:rPr lang="hu-HU" dirty="0" smtClean="0"/>
              <a:t>) a szennyvízelvezető </a:t>
            </a:r>
            <a:r>
              <a:rPr lang="hu-HU" u="sng" dirty="0" smtClean="0"/>
              <a:t>törzshálózattal egyidejű kiépítése az Ellátásért felelős, a működtetése </a:t>
            </a:r>
            <a:r>
              <a:rPr lang="hu-HU" dirty="0" smtClean="0"/>
              <a:t>működőképességének megőrzése és üzembiztonságának, üzemképes állapotának folyamatos fenntartása </a:t>
            </a:r>
            <a:r>
              <a:rPr lang="hu-HU" u="sng" dirty="0" smtClean="0"/>
              <a:t>a Víziközmű-szolgáltató feladata</a:t>
            </a:r>
            <a:r>
              <a:rPr lang="hu-HU" dirty="0" smtClean="0"/>
              <a:t>.</a:t>
            </a:r>
          </a:p>
          <a:p>
            <a:pPr>
              <a:buNone/>
            </a:pPr>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10</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smtClean="0"/>
              <a:t>Önkormányzati tájékoztató</a:t>
            </a:r>
            <a:endParaRPr lang="hu-HU" dirty="0"/>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smtClean="0"/>
              <a:t>Jogszabályi háttér</a:t>
            </a:r>
            <a:endParaRPr lang="hu-HU" dirty="0"/>
          </a:p>
        </p:txBody>
      </p:sp>
      <p:sp>
        <p:nvSpPr>
          <p:cNvPr id="3" name="Tartalom helye 2"/>
          <p:cNvSpPr>
            <a:spLocks noGrp="1"/>
          </p:cNvSpPr>
          <p:nvPr>
            <p:ph idx="1"/>
          </p:nvPr>
        </p:nvSpPr>
        <p:spPr/>
        <p:txBody>
          <a:bodyPr/>
          <a:lstStyle/>
          <a:p>
            <a:endParaRPr lang="hu-HU" dirty="0" smtClean="0"/>
          </a:p>
          <a:p>
            <a:r>
              <a:rPr lang="hu-HU" dirty="0" smtClean="0"/>
              <a:t>Ugyan ezen szakasz (6) bekezdése az </a:t>
            </a:r>
            <a:r>
              <a:rPr lang="hu-HU" u="sng" dirty="0" smtClean="0"/>
              <a:t>Ellátásért felelős feladatául határozza meg, hogy a szennyvíz beemelők felhasználási helytől független energiahálózattal történő kiváltásáról </a:t>
            </a:r>
            <a:r>
              <a:rPr lang="hu-HU" u="sng" dirty="0" smtClean="0">
                <a:solidFill>
                  <a:srgbClr val="FF0000"/>
                </a:solidFill>
              </a:rPr>
              <a:t>2018. december 31-ig </a:t>
            </a:r>
            <a:r>
              <a:rPr lang="hu-HU" u="sng" dirty="0" smtClean="0"/>
              <a:t>gondoskodjon.</a:t>
            </a:r>
            <a:r>
              <a:rPr lang="hu-HU" dirty="0" smtClean="0"/>
              <a:t> </a:t>
            </a:r>
          </a:p>
          <a:p>
            <a:pPr>
              <a:buNone/>
            </a:pPr>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11</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smtClean="0"/>
              <a:t>Önkormányzati tájékoztató</a:t>
            </a:r>
            <a:endParaRPr lang="hu-HU" dirty="0"/>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smtClean="0"/>
              <a:t>Jogszabályi háttér</a:t>
            </a:r>
            <a:endParaRPr lang="hu-HU" dirty="0"/>
          </a:p>
        </p:txBody>
      </p:sp>
      <p:sp>
        <p:nvSpPr>
          <p:cNvPr id="3" name="Tartalom helye 2"/>
          <p:cNvSpPr>
            <a:spLocks noGrp="1"/>
          </p:cNvSpPr>
          <p:nvPr>
            <p:ph idx="1"/>
          </p:nvPr>
        </p:nvSpPr>
        <p:spPr/>
        <p:txBody>
          <a:bodyPr/>
          <a:lstStyle/>
          <a:p>
            <a:r>
              <a:rPr lang="hu-HU" dirty="0" smtClean="0"/>
              <a:t>A jogszabály 99/A § (8) bekezdése ugyanakkor kimondja, hogy abban az esetben, ha a független energiahálózat kialakítása csak aránytalanul nagy költségráfordítással volna megvalósítható, az Ellátásért felelős a Víziközmű-szolgáltató bevonásával, a fent jelzett időpontig megállapodik a felhasználóval az energiaellátás biztosítása és annak költségviselése kérdésében.</a:t>
            </a:r>
          </a:p>
          <a:p>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12</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smtClean="0"/>
              <a:t>Önkormányzati tájékoztató</a:t>
            </a:r>
            <a:endParaRPr lang="hu-HU"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smtClean="0"/>
              <a:t>Mit jelent ez a gyakorlatban!</a:t>
            </a:r>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13</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smtClean="0"/>
              <a:t>Önkormányzati tájékoztató</a:t>
            </a:r>
            <a:endParaRPr lang="hu-HU" dirty="0"/>
          </a:p>
        </p:txBody>
      </p:sp>
      <p:pic>
        <p:nvPicPr>
          <p:cNvPr id="2050" name="Picture 2" descr="D:\SHS\házi szennyvízátemelők átvétele\Nagyvázsony.JPG"/>
          <p:cNvPicPr>
            <a:picLocks noGrp="1" noChangeAspect="1" noChangeArrowheads="1"/>
          </p:cNvPicPr>
          <p:nvPr>
            <p:ph idx="1"/>
          </p:nvPr>
        </p:nvPicPr>
        <p:blipFill>
          <a:blip r:embed="rId2"/>
          <a:srcRect/>
          <a:stretch>
            <a:fillRect/>
          </a:stretch>
        </p:blipFill>
        <p:spPr bwMode="auto">
          <a:xfrm>
            <a:off x="3000364" y="1300694"/>
            <a:ext cx="3214709" cy="4902124"/>
          </a:xfrm>
          <a:prstGeom prst="rect">
            <a:avLst/>
          </a:prstGeom>
          <a:noFill/>
        </p:spPr>
      </p:pic>
      <p:pic>
        <p:nvPicPr>
          <p:cNvPr id="16386" name="Picture 2" descr="D:\SHS\Roadshow házi beemelő 2018\Nagyvázsony.JPG"/>
          <p:cNvPicPr>
            <a:picLocks noChangeAspect="1" noChangeArrowheads="1"/>
          </p:cNvPicPr>
          <p:nvPr/>
        </p:nvPicPr>
        <p:blipFill>
          <a:blip r:embed="rId3"/>
          <a:srcRect/>
          <a:stretch>
            <a:fillRect/>
          </a:stretch>
        </p:blipFill>
        <p:spPr bwMode="auto">
          <a:xfrm>
            <a:off x="3000364" y="1071546"/>
            <a:ext cx="3313545" cy="5286412"/>
          </a:xfrm>
          <a:prstGeom prst="rect">
            <a:avLst/>
          </a:prstGeom>
          <a:noFill/>
        </p:spPr>
      </p:pic>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Autofit/>
          </a:bodyPr>
          <a:lstStyle/>
          <a:p>
            <a:pPr algn="ctr"/>
            <a:r>
              <a:rPr lang="hu-HU" sz="2800" dirty="0" smtClean="0"/>
              <a:t>Egy </a:t>
            </a:r>
            <a:r>
              <a:rPr lang="hu-HU" sz="2800" dirty="0"/>
              <a:t>ingatlan független villamos energiaellátása </a:t>
            </a:r>
            <a:br>
              <a:rPr lang="hu-HU" sz="2800" dirty="0"/>
            </a:br>
            <a:r>
              <a:rPr lang="hu-HU" sz="2800" dirty="0"/>
              <a:t>(1 mérőszekrény, 1x16 A, földkábel kiépítése)</a:t>
            </a:r>
          </a:p>
        </p:txBody>
      </p:sp>
      <p:sp>
        <p:nvSpPr>
          <p:cNvPr id="3" name="Tartalom helye 2"/>
          <p:cNvSpPr>
            <a:spLocks noGrp="1"/>
          </p:cNvSpPr>
          <p:nvPr>
            <p:ph idx="1"/>
          </p:nvPr>
        </p:nvSpPr>
        <p:spPr>
          <a:ln>
            <a:noFill/>
          </a:ln>
        </p:spPr>
        <p:txBody>
          <a:bodyPr>
            <a:normAutofit fontScale="92500"/>
          </a:bodyPr>
          <a:lstStyle/>
          <a:p>
            <a:pPr lvl="0">
              <a:tabLst>
                <a:tab pos="7920000" algn="r"/>
              </a:tabLst>
            </a:pPr>
            <a:r>
              <a:rPr lang="hu-HU" dirty="0"/>
              <a:t>Mérőszekrény :	~100.000 Ft+ÁFA</a:t>
            </a:r>
          </a:p>
          <a:p>
            <a:pPr lvl="0">
              <a:tabLst>
                <a:tab pos="7920000" algn="r"/>
              </a:tabLst>
            </a:pPr>
            <a:r>
              <a:rPr lang="hu-HU" dirty="0"/>
              <a:t>Villamos szolgáltató csatlakozási díj:	0 Ft+ÁFA</a:t>
            </a:r>
          </a:p>
          <a:p>
            <a:pPr lvl="0">
              <a:tabLst>
                <a:tab pos="7920000" algn="r"/>
              </a:tabLst>
            </a:pPr>
            <a:r>
              <a:rPr lang="hu-HU" dirty="0"/>
              <a:t>Kábel és földmunka:	100.000 </a:t>
            </a:r>
            <a:r>
              <a:rPr lang="hu-HU" dirty="0" err="1"/>
              <a:t>Ft+ÁFA</a:t>
            </a:r>
            <a:endParaRPr lang="hu-HU" dirty="0"/>
          </a:p>
          <a:p>
            <a:pPr lvl="0">
              <a:tabLst>
                <a:tab pos="7920000" algn="r"/>
              </a:tabLst>
            </a:pPr>
            <a:r>
              <a:rPr lang="hu-HU" dirty="0"/>
              <a:t>Vezérlés bekötése, </a:t>
            </a:r>
            <a:r>
              <a:rPr lang="hu-HU" u="sng" dirty="0"/>
              <a:t/>
            </a:r>
            <a:br>
              <a:rPr lang="hu-HU" u="sng" dirty="0"/>
            </a:br>
            <a:r>
              <a:rPr lang="hu-HU" dirty="0" err="1"/>
              <a:t>vill.szer</a:t>
            </a:r>
            <a:r>
              <a:rPr lang="hu-HU" dirty="0"/>
              <a:t>. </a:t>
            </a:r>
            <a:r>
              <a:rPr lang="hu-HU" dirty="0" err="1"/>
              <a:t>szakip</a:t>
            </a:r>
            <a:r>
              <a:rPr lang="hu-HU" dirty="0"/>
              <a:t>. munka:	50.000 </a:t>
            </a:r>
            <a:r>
              <a:rPr lang="hu-HU" dirty="0" err="1"/>
              <a:t>Ft+ÁFA</a:t>
            </a:r>
            <a:endParaRPr lang="hu-HU" dirty="0"/>
          </a:p>
          <a:p>
            <a:pPr lvl="0">
              <a:tabLst>
                <a:tab pos="7920000" algn="r"/>
              </a:tabLst>
            </a:pPr>
            <a:r>
              <a:rPr lang="hu-HU" dirty="0"/>
              <a:t>Burkolattól függő bontási és </a:t>
            </a:r>
            <a:br>
              <a:rPr lang="hu-HU" dirty="0"/>
            </a:br>
            <a:r>
              <a:rPr lang="hu-HU" u="sng" dirty="0"/>
              <a:t>helyreállítási költség:	100.000 Ft-500.000 </a:t>
            </a:r>
            <a:r>
              <a:rPr lang="hu-HU" u="sng" dirty="0" err="1"/>
              <a:t>Ft+ÁFA</a:t>
            </a:r>
            <a:endParaRPr lang="hu-HU" u="sng" dirty="0"/>
          </a:p>
          <a:p>
            <a:pPr lvl="0">
              <a:tabLst>
                <a:tab pos="7920000" algn="r"/>
              </a:tabLst>
            </a:pPr>
            <a:r>
              <a:rPr lang="hu-HU" b="1" dirty="0"/>
              <a:t>ÖSSZESEN:	350.000Ft-750.000 Ft+ÁFA</a:t>
            </a:r>
            <a:endParaRPr lang="hu-HU" dirty="0"/>
          </a:p>
          <a:p>
            <a:pPr lvl="0">
              <a:tabLst>
                <a:tab pos="7920000" algn="r"/>
              </a:tabLst>
            </a:pPr>
            <a:r>
              <a:rPr lang="hu-HU" b="1" dirty="0"/>
              <a:t>Átlagosan:	500.000 </a:t>
            </a:r>
            <a:r>
              <a:rPr lang="hu-HU" b="1" dirty="0" err="1"/>
              <a:t>Ft+ÁFA</a:t>
            </a:r>
            <a:endParaRPr lang="hu-HU" b="1" dirty="0"/>
          </a:p>
        </p:txBody>
      </p:sp>
      <p:sp>
        <p:nvSpPr>
          <p:cNvPr id="4" name="Dia számának helye 3"/>
          <p:cNvSpPr>
            <a:spLocks noGrp="1"/>
          </p:cNvSpPr>
          <p:nvPr>
            <p:ph type="sldNum" sz="quarter" idx="4"/>
          </p:nvPr>
        </p:nvSpPr>
        <p:spPr/>
        <p:txBody>
          <a:bodyPr/>
          <a:lstStyle/>
          <a:p>
            <a:fld id="{6E7A12EB-5F14-4F5B-8F3C-B40855E6A5BA}" type="slidenum">
              <a:rPr lang="hu-HU" smtClean="0"/>
              <a:pPr/>
              <a:t>14</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a:t>Önkormányzati tájékoztató</a:t>
            </a:r>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p:txBody>
          <a:bodyPr/>
          <a:lstStyle/>
          <a:p>
            <a:pPr>
              <a:buNone/>
            </a:pPr>
            <a:endParaRPr lang="hu-HU" dirty="0" smtClean="0"/>
          </a:p>
          <a:p>
            <a:r>
              <a:rPr lang="hu-HU" dirty="0" smtClean="0"/>
              <a:t>Ezzel </a:t>
            </a:r>
            <a:r>
              <a:rPr lang="hu-HU" dirty="0"/>
              <a:t>az adattal számolva a BAKONYKARSZT Zrt. üzemeltetési területén mintegy 900 házi beemelő független energia hálózatának kiépítése 450 millió Ft+ÁFA fejlesztést jelentene az Önkormányzatok számára. </a:t>
            </a:r>
          </a:p>
        </p:txBody>
      </p:sp>
      <p:sp>
        <p:nvSpPr>
          <p:cNvPr id="4" name="Dia számának helye 3"/>
          <p:cNvSpPr>
            <a:spLocks noGrp="1"/>
          </p:cNvSpPr>
          <p:nvPr>
            <p:ph type="sldNum" sz="quarter" idx="4"/>
          </p:nvPr>
        </p:nvSpPr>
        <p:spPr/>
        <p:txBody>
          <a:bodyPr/>
          <a:lstStyle/>
          <a:p>
            <a:fld id="{6E7A12EB-5F14-4F5B-8F3C-B40855E6A5BA}" type="slidenum">
              <a:rPr lang="hu-HU" smtClean="0"/>
              <a:pPr/>
              <a:t>15</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a:t>Önkormányzati tájékoztató</a:t>
            </a:r>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Autofit/>
          </a:bodyPr>
          <a:lstStyle/>
          <a:p>
            <a:pPr algn="ctr"/>
            <a:r>
              <a:rPr lang="hu-HU" sz="3200" dirty="0"/>
              <a:t>Egy kiválasztott házi beemelő szivattyú villamos energia fogyasztási és költség adatai </a:t>
            </a:r>
          </a:p>
        </p:txBody>
      </p:sp>
      <p:sp>
        <p:nvSpPr>
          <p:cNvPr id="3" name="Tartalom helye 2"/>
          <p:cNvSpPr>
            <a:spLocks noGrp="1"/>
          </p:cNvSpPr>
          <p:nvPr>
            <p:ph idx="1"/>
          </p:nvPr>
        </p:nvSpPr>
        <p:spPr/>
        <p:txBody>
          <a:bodyPr>
            <a:normAutofit fontScale="85000" lnSpcReduction="10000"/>
          </a:bodyPr>
          <a:lstStyle/>
          <a:p>
            <a:pPr>
              <a:buNone/>
            </a:pPr>
            <a:r>
              <a:rPr lang="hu-HU" dirty="0" err="1"/>
              <a:t>Elpumps</a:t>
            </a:r>
            <a:r>
              <a:rPr lang="hu-HU" dirty="0"/>
              <a:t> BTSZ 600 szennyvízszivattyú:</a:t>
            </a:r>
          </a:p>
          <a:p>
            <a:pPr lvl="0"/>
            <a:r>
              <a:rPr lang="hu-HU" dirty="0"/>
              <a:t>Névleges teljesítmény: 1600 W</a:t>
            </a:r>
          </a:p>
          <a:p>
            <a:pPr lvl="0"/>
            <a:r>
              <a:rPr lang="hu-HU" dirty="0"/>
              <a:t>Gyakorlati tapasztalatok alapján a teljesítményfelvétel a névleges teljesítmény 75%-a: 1200 W</a:t>
            </a:r>
          </a:p>
          <a:p>
            <a:pPr lvl="0"/>
            <a:r>
              <a:rPr lang="hu-HU" dirty="0"/>
              <a:t>Üzemeltetési tapasztalatok alapján az órai vízszállítás új szivattyúk esetén a csatornahasználati illemtan szigorú betartása mellett: 17 m</a:t>
            </a:r>
            <a:r>
              <a:rPr lang="hu-HU" baseline="30000" dirty="0"/>
              <a:t>3</a:t>
            </a:r>
            <a:endParaRPr lang="hu-HU" dirty="0"/>
          </a:p>
          <a:p>
            <a:pPr lvl="0"/>
            <a:r>
              <a:rPr lang="hu-HU" dirty="0"/>
              <a:t>1 óra alatt átemel 17 m</a:t>
            </a:r>
            <a:r>
              <a:rPr lang="hu-HU" baseline="30000" dirty="0"/>
              <a:t>3</a:t>
            </a:r>
            <a:r>
              <a:rPr lang="hu-HU" dirty="0"/>
              <a:t>-t 1200 W teljesítményfelvétel mellett → 0,07 kWh/m</a:t>
            </a:r>
            <a:r>
              <a:rPr lang="hu-HU" baseline="30000" dirty="0"/>
              <a:t>3</a:t>
            </a:r>
            <a:r>
              <a:rPr lang="hu-HU" dirty="0"/>
              <a:t> </a:t>
            </a:r>
          </a:p>
          <a:p>
            <a:pPr lvl="0"/>
            <a:r>
              <a:rPr lang="hu-HU" dirty="0"/>
              <a:t>0,07 kWh*37,75 Ft → </a:t>
            </a:r>
            <a:r>
              <a:rPr lang="hu-HU" b="1" dirty="0"/>
              <a:t>2,64 Ft/m</a:t>
            </a:r>
            <a:r>
              <a:rPr lang="hu-HU" b="1" baseline="30000" dirty="0"/>
              <a:t>3</a:t>
            </a:r>
            <a:r>
              <a:rPr lang="hu-HU" b="1" dirty="0"/>
              <a:t> bruttó</a:t>
            </a:r>
            <a:endParaRPr lang="hu-HU" dirty="0"/>
          </a:p>
          <a:p>
            <a:pPr>
              <a:buNone/>
            </a:pPr>
            <a:r>
              <a:rPr lang="hu-HU" dirty="0"/>
              <a:t> </a:t>
            </a:r>
          </a:p>
          <a:p>
            <a:pPr>
              <a:buNone/>
            </a:pPr>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16</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a:t>Önkormányzati tájékoztató</a:t>
            </a:r>
          </a:p>
        </p:txBody>
      </p:sp>
    </p:spTree>
  </p:cSld>
  <p:clrMapOvr>
    <a:masterClrMapping/>
  </p:clrMapOvr>
  <p:transition>
    <p:wipe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Autofit/>
          </a:bodyPr>
          <a:lstStyle/>
          <a:p>
            <a:pPr algn="ctr"/>
            <a:r>
              <a:rPr lang="hu-HU" sz="3200" dirty="0" smtClean="0"/>
              <a:t>Egy kiválasztott házi beemelő szivattyú villamos energia fogyasztási és költség adatai </a:t>
            </a:r>
            <a:endParaRPr lang="hu-HU" sz="3200" dirty="0"/>
          </a:p>
        </p:txBody>
      </p:sp>
      <p:sp>
        <p:nvSpPr>
          <p:cNvPr id="3" name="Tartalom helye 2"/>
          <p:cNvSpPr>
            <a:spLocks noGrp="1"/>
          </p:cNvSpPr>
          <p:nvPr>
            <p:ph idx="1"/>
          </p:nvPr>
        </p:nvSpPr>
        <p:spPr/>
        <p:txBody>
          <a:bodyPr>
            <a:normAutofit fontScale="62500" lnSpcReduction="20000"/>
          </a:bodyPr>
          <a:lstStyle/>
          <a:p>
            <a:r>
              <a:rPr lang="hu-HU" sz="4000" dirty="0" smtClean="0"/>
              <a:t>Gyakorlati tapasztalatok alapján a felhasználók jelentős hányada nem tartja be a csatornahasználati szabályokat, azaz a szennyvíz lefolyókba oda nem illő anyagok is bekerülnek (pl. szálas anyag, pelenka, stb.),  ami a házi beemelő szivattyúk vízszállítását még jelentősebben lerontja, akár 1m</a:t>
            </a:r>
            <a:r>
              <a:rPr lang="hu-HU" sz="4000" baseline="30000" dirty="0" smtClean="0"/>
              <a:t>3</a:t>
            </a:r>
            <a:r>
              <a:rPr lang="hu-HU" sz="4000" dirty="0" smtClean="0"/>
              <a:t>/órára is. Ha ezt a gyakorlati feltételezést vesszük figyelembe a számításainknál akkor a megtérülési idő számítás javára térünk el. </a:t>
            </a:r>
          </a:p>
          <a:p>
            <a:pPr>
              <a:buNone/>
            </a:pPr>
            <a:endParaRPr lang="hu-HU" sz="4000" dirty="0" smtClean="0"/>
          </a:p>
          <a:p>
            <a:r>
              <a:rPr lang="hu-HU" sz="4000" dirty="0" smtClean="0"/>
              <a:t>Így ezen adat figyelembe vétele mellett a költségadatok az alábbiak szerint alakulnak:</a:t>
            </a:r>
          </a:p>
          <a:p>
            <a:pPr lvl="0"/>
            <a:r>
              <a:rPr lang="hu-HU" sz="4000" dirty="0" smtClean="0"/>
              <a:t>1 óra alatt átemel 1 m</a:t>
            </a:r>
            <a:r>
              <a:rPr lang="hu-HU" sz="4000" baseline="30000" dirty="0" smtClean="0"/>
              <a:t>3</a:t>
            </a:r>
            <a:r>
              <a:rPr lang="hu-HU" sz="4000" dirty="0" smtClean="0"/>
              <a:t>-t 1200 W teljesítményfelvétel mellett → 1,2 kWh/m</a:t>
            </a:r>
            <a:r>
              <a:rPr lang="hu-HU" sz="4000" baseline="30000" dirty="0" smtClean="0"/>
              <a:t>3</a:t>
            </a:r>
            <a:r>
              <a:rPr lang="hu-HU" sz="4000" dirty="0" smtClean="0"/>
              <a:t> </a:t>
            </a:r>
          </a:p>
          <a:p>
            <a:pPr lvl="0"/>
            <a:r>
              <a:rPr lang="hu-HU" sz="4000" dirty="0" smtClean="0"/>
              <a:t>1,2 kWh*37,75 Ft → </a:t>
            </a:r>
            <a:r>
              <a:rPr lang="hu-HU" sz="4000" b="1" dirty="0" smtClean="0"/>
              <a:t>45,3Ft/m</a:t>
            </a:r>
            <a:r>
              <a:rPr lang="hu-HU" sz="4000" b="1" baseline="30000" dirty="0" smtClean="0"/>
              <a:t>3</a:t>
            </a:r>
            <a:r>
              <a:rPr lang="hu-HU" sz="4000" b="1" dirty="0" smtClean="0"/>
              <a:t> bruttó</a:t>
            </a:r>
            <a:endParaRPr lang="hu-HU" sz="4000" dirty="0" smtClean="0"/>
          </a:p>
          <a:p>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17</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smtClean="0"/>
              <a:t>Önkormányzati tájékoztató</a:t>
            </a:r>
            <a:endParaRPr lang="hu-HU" dirty="0"/>
          </a:p>
        </p:txBody>
      </p:sp>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a:t>Megállapítás</a:t>
            </a:r>
          </a:p>
        </p:txBody>
      </p:sp>
      <p:sp>
        <p:nvSpPr>
          <p:cNvPr id="3" name="Tartalom helye 2"/>
          <p:cNvSpPr>
            <a:spLocks noGrp="1"/>
          </p:cNvSpPr>
          <p:nvPr>
            <p:ph idx="1"/>
          </p:nvPr>
        </p:nvSpPr>
        <p:spPr/>
        <p:txBody>
          <a:bodyPr>
            <a:normAutofit fontScale="70000" lnSpcReduction="20000"/>
          </a:bodyPr>
          <a:lstStyle/>
          <a:p>
            <a:r>
              <a:rPr lang="hu-HU" dirty="0"/>
              <a:t>A fentiek alapján a legmagasabb bruttó villamos energia költséggel számolva (45,3 Ft/m</a:t>
            </a:r>
            <a:r>
              <a:rPr lang="hu-HU" baseline="30000" dirty="0"/>
              <a:t>3</a:t>
            </a:r>
            <a:r>
              <a:rPr lang="hu-HU" dirty="0"/>
              <a:t>) egy átlagos magyar család (4 fő) napi 110 l/fő (440l/d) szennyvízkibocsátás mellett évente 440l/dx365=160.600l=160,6 m</a:t>
            </a:r>
            <a:r>
              <a:rPr lang="hu-HU" baseline="30000" dirty="0"/>
              <a:t>3</a:t>
            </a:r>
            <a:r>
              <a:rPr lang="hu-HU" dirty="0"/>
              <a:t> szennyvízmennyiségét mintegy 7.275 Ft bruttó energiadíjjal lehet a törzshálózatba juttatni, ami </a:t>
            </a:r>
            <a:r>
              <a:rPr lang="hu-HU" u="sng" dirty="0"/>
              <a:t>havonta nagyjából 600 Ft</a:t>
            </a:r>
            <a:r>
              <a:rPr lang="hu-HU" dirty="0"/>
              <a:t> költséget jelent egy felhasználási helyen.</a:t>
            </a:r>
          </a:p>
          <a:p>
            <a:endParaRPr lang="hu-HU" dirty="0"/>
          </a:p>
          <a:p>
            <a:endParaRPr lang="hu-HU" dirty="0"/>
          </a:p>
          <a:p>
            <a:r>
              <a:rPr lang="hu-HU" dirty="0"/>
              <a:t>Az ingatlantól független villamos energia hálózat kiépítése a fenti számítás szerint átlagosan 500.000 Ft +ÁFA összegbe kerül. Figyelembe véve egy átlagos magyar család ingatlanról közcsatornába továbbított háztartási szennyvíz mennyiség jelenleg érvényben levő villamos energia díjjal számolt 7.275 Ft bruttó éves energia költségét azt állapíthatjuk meg, hogy (500.000-Ft+ÁFA/7.275 Ft) </a:t>
            </a:r>
            <a:r>
              <a:rPr lang="hu-HU" u="sng" dirty="0"/>
              <a:t>87,3 év energiadíj fedi a felhasználási helytől független energia hálózat kiépítésének költségeit</a:t>
            </a:r>
            <a:r>
              <a:rPr lang="hu-HU" dirty="0"/>
              <a:t>.</a:t>
            </a:r>
          </a:p>
          <a:p>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18</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a:t>Önkormányzati tájékoztató</a:t>
            </a:r>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pPr algn="ctr"/>
            <a:r>
              <a:rPr lang="hu-HU" dirty="0" smtClean="0"/>
              <a:t>Önkormányzatokat terhelő éves energia költség Ft/év</a:t>
            </a:r>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19</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smtClean="0"/>
              <a:t>Önkormányzati tájékoztató</a:t>
            </a:r>
            <a:endParaRPr lang="hu-HU" dirty="0"/>
          </a:p>
        </p:txBody>
      </p:sp>
      <p:pic>
        <p:nvPicPr>
          <p:cNvPr id="4098" name="Picture 2" descr="D:\SHS\Roadshow házi beemelő 2018\Nagyvázsony1.JPG"/>
          <p:cNvPicPr>
            <a:picLocks noGrp="1" noChangeAspect="1" noChangeArrowheads="1"/>
          </p:cNvPicPr>
          <p:nvPr>
            <p:ph idx="1"/>
          </p:nvPr>
        </p:nvPicPr>
        <p:blipFill>
          <a:blip r:embed="rId2"/>
          <a:srcRect/>
          <a:stretch>
            <a:fillRect/>
          </a:stretch>
        </p:blipFill>
        <p:spPr bwMode="auto">
          <a:xfrm>
            <a:off x="2400938" y="1268413"/>
            <a:ext cx="4342123" cy="4857750"/>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l"/>
            <a:r>
              <a:rPr lang="hu-HU" dirty="0"/>
              <a:t>Előzmények</a:t>
            </a:r>
          </a:p>
        </p:txBody>
      </p:sp>
      <p:sp>
        <p:nvSpPr>
          <p:cNvPr id="3" name="Tartalom helye 2"/>
          <p:cNvSpPr>
            <a:spLocks noGrp="1"/>
          </p:cNvSpPr>
          <p:nvPr>
            <p:ph idx="1"/>
          </p:nvPr>
        </p:nvSpPr>
        <p:spPr/>
        <p:txBody>
          <a:bodyPr>
            <a:normAutofit fontScale="70000" lnSpcReduction="20000"/>
          </a:bodyPr>
          <a:lstStyle/>
          <a:p>
            <a:r>
              <a:rPr lang="hu-HU" dirty="0"/>
              <a:t>Vagyonértékelési kötelezettség 2015.12.31-ig</a:t>
            </a:r>
          </a:p>
          <a:p>
            <a:pPr lvl="1"/>
            <a:r>
              <a:rPr lang="hu-HU" dirty="0"/>
              <a:t>A BAKONYKARSZT Zrt. 10/2012. (XII.05.) számú Igazgatósági határozata, Egyetértési nyilatkozatok:</a:t>
            </a:r>
          </a:p>
          <a:p>
            <a:pPr lvl="2"/>
            <a:r>
              <a:rPr lang="hu-HU" dirty="0"/>
              <a:t>Egységes elveknek megfelelő, egységes vagyonértékelés a Zrt. működési területén, a BAKONYKARSZT Zrt. lebonyolításában, beleértve a vagyonértékeléshez szükséges közbeszerzési eljárás lefolytatását is</a:t>
            </a:r>
          </a:p>
          <a:p>
            <a:pPr lvl="2"/>
            <a:r>
              <a:rPr lang="hu-HU" dirty="0"/>
              <a:t>Vagyonértékelés forrása: használati díjak (vagyonkezelési és eszközhasználati díjak)</a:t>
            </a:r>
          </a:p>
          <a:p>
            <a:pPr lvl="2"/>
            <a:r>
              <a:rPr lang="hu-HU" dirty="0"/>
              <a:t>Vagyonértékelés elvégzése után egységesen vagyonkezelési üzemeltetés a Zrt. működési területén</a:t>
            </a:r>
          </a:p>
          <a:p>
            <a:pPr lvl="1"/>
            <a:r>
              <a:rPr lang="hu-HU" dirty="0"/>
              <a:t>Vagyonértékelés végrehajtása:</a:t>
            </a:r>
          </a:p>
          <a:p>
            <a:pPr lvl="2"/>
            <a:r>
              <a:rPr lang="hu-HU" dirty="0"/>
              <a:t>Tájékoztatás iratmintákkal, meghatalmazások és költségek felosztásáról szóló megállapodások alapján közbeszerzés (becsült költsége 242 </a:t>
            </a:r>
            <a:r>
              <a:rPr lang="hu-HU" dirty="0" err="1"/>
              <a:t>mFt</a:t>
            </a:r>
            <a:r>
              <a:rPr lang="hu-HU"/>
              <a:t> + ÁFA) </a:t>
            </a:r>
            <a:r>
              <a:rPr lang="hu-HU" dirty="0"/>
              <a:t>elindítása 2015. évben, 77 db víziközmű-rendszerre</a:t>
            </a:r>
          </a:p>
          <a:p>
            <a:pPr lvl="2"/>
            <a:r>
              <a:rPr lang="hu-HU" dirty="0"/>
              <a:t>Törvényi változás miatt a vagyonértékelés határideje 2019.12.31-re módosul, közbeszerzési eljárás megszüntetése</a:t>
            </a:r>
          </a:p>
          <a:p>
            <a:pPr lvl="2"/>
            <a:r>
              <a:rPr lang="hu-HU" dirty="0"/>
              <a:t>Új eljárás elindítását a határidő módosítás végett az Ellátásért felelősök nem tartották indokoltnak</a:t>
            </a:r>
          </a:p>
          <a:p>
            <a:r>
              <a:rPr lang="hu-HU" dirty="0"/>
              <a:t>Vagyonértékelési kötelezettség 2019.12.31-ig</a:t>
            </a:r>
          </a:p>
        </p:txBody>
      </p:sp>
      <p:sp>
        <p:nvSpPr>
          <p:cNvPr id="4" name="Dia számának helye 3"/>
          <p:cNvSpPr>
            <a:spLocks noGrp="1"/>
          </p:cNvSpPr>
          <p:nvPr>
            <p:ph type="sldNum" sz="quarter" idx="4"/>
          </p:nvPr>
        </p:nvSpPr>
        <p:spPr/>
        <p:txBody>
          <a:bodyPr/>
          <a:lstStyle/>
          <a:p>
            <a:fld id="{6E7A12EB-5F14-4F5B-8F3C-B40855E6A5BA}" type="slidenum">
              <a:rPr lang="hu-HU" smtClean="0"/>
              <a:pPr/>
              <a:t>2</a:t>
            </a:fld>
            <a:endParaRPr lang="hu-HU" dirty="0"/>
          </a:p>
        </p:txBody>
      </p:sp>
      <p:sp>
        <p:nvSpPr>
          <p:cNvPr id="5" name="Dátum helye 4"/>
          <p:cNvSpPr>
            <a:spLocks noGrp="1"/>
          </p:cNvSpPr>
          <p:nvPr>
            <p:ph type="dt" sz="half" idx="2"/>
          </p:nvPr>
        </p:nvSpPr>
        <p:spPr/>
        <p:txBody>
          <a:bodyPr/>
          <a:lstStyle/>
          <a:p>
            <a:fld id="{67E8A398-AB20-43EA-A381-472C136C3634}"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smtClean="0"/>
              <a:t>Önkormányzati tájékoztató</a:t>
            </a:r>
            <a:endParaRPr lang="hu-HU"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pPr algn="ctr"/>
            <a:r>
              <a:rPr lang="hu-HU" dirty="0"/>
              <a:t>A felhasználási helytől független energia hálózat kiépítés hátrányai</a:t>
            </a:r>
          </a:p>
        </p:txBody>
      </p:sp>
      <p:sp>
        <p:nvSpPr>
          <p:cNvPr id="3" name="Tartalom helye 2"/>
          <p:cNvSpPr>
            <a:spLocks noGrp="1"/>
          </p:cNvSpPr>
          <p:nvPr>
            <p:ph idx="1"/>
          </p:nvPr>
        </p:nvSpPr>
        <p:spPr/>
        <p:txBody>
          <a:bodyPr>
            <a:normAutofit lnSpcReduction="10000"/>
          </a:bodyPr>
          <a:lstStyle/>
          <a:p>
            <a:endParaRPr lang="hu-HU" dirty="0" smtClean="0"/>
          </a:p>
          <a:p>
            <a:r>
              <a:rPr lang="hu-HU" dirty="0" smtClean="0"/>
              <a:t>Ellátásért </a:t>
            </a:r>
            <a:r>
              <a:rPr lang="hu-HU" dirty="0"/>
              <a:t>felelősöknél nagy mennyiségű elektromos áram mérési pont jelenik </a:t>
            </a:r>
            <a:r>
              <a:rPr lang="hu-HU" dirty="0" smtClean="0"/>
              <a:t>meg.</a:t>
            </a:r>
            <a:endParaRPr lang="hu-HU" dirty="0"/>
          </a:p>
          <a:p>
            <a:r>
              <a:rPr lang="hu-HU" dirty="0"/>
              <a:t>Nem garantálható, hogy „illegális” áramvételezés ne </a:t>
            </a:r>
            <a:r>
              <a:rPr lang="hu-HU" dirty="0" smtClean="0"/>
              <a:t>történhessen.</a:t>
            </a:r>
            <a:endParaRPr lang="hu-HU" dirty="0"/>
          </a:p>
          <a:p>
            <a:r>
              <a:rPr lang="hu-HU" dirty="0"/>
              <a:t>A beruházás gazdaságilag nem </a:t>
            </a:r>
            <a:r>
              <a:rPr lang="hu-HU" dirty="0" smtClean="0"/>
              <a:t>megtérülő.</a:t>
            </a:r>
            <a:endParaRPr lang="hu-HU" dirty="0"/>
          </a:p>
          <a:p>
            <a:r>
              <a:rPr lang="hu-HU" dirty="0"/>
              <a:t>Az ellátásért felelősnél nem áll rendelkezésre a felhasznált villamos energia költségének </a:t>
            </a:r>
            <a:r>
              <a:rPr lang="hu-HU" dirty="0" smtClean="0"/>
              <a:t>fedezete.</a:t>
            </a:r>
            <a:endParaRPr lang="hu-HU" dirty="0"/>
          </a:p>
          <a:p>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20</a:t>
            </a:fld>
            <a:endParaRPr lang="hu-HU" dirty="0"/>
          </a:p>
        </p:txBody>
      </p:sp>
      <p:sp>
        <p:nvSpPr>
          <p:cNvPr id="5" name="Dátum helye 4"/>
          <p:cNvSpPr>
            <a:spLocks noGrp="1"/>
          </p:cNvSpPr>
          <p:nvPr>
            <p:ph type="dt" sz="half" idx="2"/>
          </p:nvPr>
        </p:nvSpPr>
        <p:spPr/>
        <p:txBody>
          <a:bodyPr/>
          <a:lstStyle/>
          <a:p>
            <a:fld id="{F3D05A96-93E9-4C41-B26A-3F5D90252A3F}"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a:t>Önkormányzati tájékoztató</a:t>
            </a:r>
          </a:p>
        </p:txBody>
      </p:sp>
    </p:spTree>
    <p:extLst>
      <p:ext uri="{BB962C8B-B14F-4D97-AF65-F5344CB8AC3E}">
        <p14:creationId xmlns:p14="http://schemas.microsoft.com/office/powerpoint/2010/main" xmlns="" val="3982125695"/>
      </p:ext>
    </p:extLst>
  </p:cSld>
  <p:clrMapOvr>
    <a:masterClrMapping/>
  </p:clrMapOvr>
  <p:transition>
    <p:zoom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a:t>Megállapodás minták</a:t>
            </a:r>
          </a:p>
        </p:txBody>
      </p:sp>
      <p:sp>
        <p:nvSpPr>
          <p:cNvPr id="3" name="Tartalom helye 2"/>
          <p:cNvSpPr>
            <a:spLocks noGrp="1"/>
          </p:cNvSpPr>
          <p:nvPr>
            <p:ph idx="1"/>
          </p:nvPr>
        </p:nvSpPr>
        <p:spPr/>
        <p:txBody>
          <a:bodyPr>
            <a:normAutofit/>
          </a:bodyPr>
          <a:lstStyle/>
          <a:p>
            <a:endParaRPr lang="hu-HU" dirty="0" smtClean="0"/>
          </a:p>
          <a:p>
            <a:r>
              <a:rPr lang="hu-HU" dirty="0" smtClean="0"/>
              <a:t>1</a:t>
            </a:r>
            <a:r>
              <a:rPr lang="hu-HU" dirty="0"/>
              <a:t>. Az előkészített, háromoldalú megállapodás minta szerint a felhasználó továbbra is biztosítja a házi beemelő villamos </a:t>
            </a:r>
            <a:r>
              <a:rPr lang="hu-HU" dirty="0" smtClean="0"/>
              <a:t>energia ellátását</a:t>
            </a:r>
            <a:r>
              <a:rPr lang="hu-HU" dirty="0"/>
              <a:t>, és viseli annak költségét. </a:t>
            </a:r>
          </a:p>
          <a:p>
            <a:pPr>
              <a:buNone/>
            </a:pPr>
            <a:r>
              <a:rPr lang="hu-HU" dirty="0"/>
              <a:t>	Átadott dokumentáció </a:t>
            </a:r>
            <a:r>
              <a:rPr lang="hu-HU" i="1" dirty="0"/>
              <a:t>1. számú melléklet</a:t>
            </a:r>
            <a:r>
              <a:rPr lang="hu-HU" dirty="0" smtClean="0"/>
              <a:t>.</a:t>
            </a:r>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21</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a:t>Önkormányzati tájékoztató</a:t>
            </a:r>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smtClean="0"/>
              <a:t>Megállapodás minták</a:t>
            </a:r>
            <a:endParaRPr lang="hu-HU" dirty="0"/>
          </a:p>
        </p:txBody>
      </p:sp>
      <p:sp>
        <p:nvSpPr>
          <p:cNvPr id="3" name="Tartalom helye 2"/>
          <p:cNvSpPr>
            <a:spLocks noGrp="1"/>
          </p:cNvSpPr>
          <p:nvPr>
            <p:ph idx="1"/>
          </p:nvPr>
        </p:nvSpPr>
        <p:spPr/>
        <p:txBody>
          <a:bodyPr>
            <a:normAutofit fontScale="55000" lnSpcReduction="20000"/>
          </a:bodyPr>
          <a:lstStyle/>
          <a:p>
            <a:r>
              <a:rPr lang="hu-HU" dirty="0" smtClean="0"/>
              <a:t> </a:t>
            </a:r>
            <a:r>
              <a:rPr lang="hu-HU" sz="3800" dirty="0" smtClean="0"/>
              <a:t>2. Megállapodás tervezet arra az esetre ha felhasználó nem kéri a külön villamos energia ellátás kiépítését, de ragaszkodik ahhoz, hogy a házi beemelő villamos energia költségét az ellátásért felelős illetve a víziközmű-szolgáltató fizesse meg.</a:t>
            </a:r>
          </a:p>
          <a:p>
            <a:pPr>
              <a:buNone/>
            </a:pPr>
            <a:endParaRPr lang="hu-HU" sz="3800" dirty="0" smtClean="0"/>
          </a:p>
          <a:p>
            <a:pPr marL="631825" lvl="1" indent="-174625">
              <a:buFont typeface="+mj-lt"/>
              <a:buAutoNum type="alphaLcPeriod"/>
            </a:pPr>
            <a:r>
              <a:rPr lang="hu-HU" sz="3800" b="1" dirty="0" smtClean="0"/>
              <a:t>Ellátásért felelős</a:t>
            </a:r>
            <a:r>
              <a:rPr lang="hu-HU" sz="3800" dirty="0" smtClean="0"/>
              <a:t> minden év ….</a:t>
            </a:r>
            <a:r>
              <a:rPr lang="hu-HU" sz="3800" dirty="0" err="1" smtClean="0"/>
              <a:t>-én</a:t>
            </a:r>
            <a:r>
              <a:rPr lang="hu-HU" sz="3800" dirty="0" smtClean="0"/>
              <a:t> megtérít </a:t>
            </a:r>
            <a:r>
              <a:rPr lang="hu-HU" sz="3800" b="1" dirty="0" smtClean="0"/>
              <a:t>Felhasználónak</a:t>
            </a:r>
            <a:r>
              <a:rPr lang="hu-HU" sz="3800" dirty="0" smtClean="0"/>
              <a:t> ….Ft villamos energia költséget készpénzben.</a:t>
            </a:r>
          </a:p>
          <a:p>
            <a:pPr marL="631825" lvl="1" indent="-174625">
              <a:buFont typeface="+mj-lt"/>
              <a:buAutoNum type="alphaLcPeriod"/>
            </a:pPr>
            <a:r>
              <a:rPr lang="hu-HU" sz="3800" b="1" dirty="0" smtClean="0"/>
              <a:t>Ellátásért felelős</a:t>
            </a:r>
            <a:r>
              <a:rPr lang="hu-HU" sz="3800" dirty="0" smtClean="0"/>
              <a:t>, a </a:t>
            </a:r>
            <a:r>
              <a:rPr lang="hu-HU" sz="3800" b="1" dirty="0" smtClean="0"/>
              <a:t>Felhasználó</a:t>
            </a:r>
            <a:r>
              <a:rPr lang="hu-HU" sz="3800" dirty="0" smtClean="0"/>
              <a:t> által évente fizetendő építményadóból levonja a kalkulált éves villamos energia költséget, mely évi bruttó      Ft.</a:t>
            </a:r>
          </a:p>
          <a:p>
            <a:pPr marL="631825" lvl="1" indent="-174625">
              <a:buFont typeface="+mj-lt"/>
              <a:buAutoNum type="alphaLcPeriod"/>
            </a:pPr>
            <a:r>
              <a:rPr lang="hu-HU" sz="3800" b="1" dirty="0" smtClean="0"/>
              <a:t>Ellátásért felelős </a:t>
            </a:r>
            <a:r>
              <a:rPr lang="hu-HU" sz="3800" dirty="0" smtClean="0"/>
              <a:t>tudomásul veszi azt, hogy </a:t>
            </a:r>
            <a:r>
              <a:rPr lang="hu-HU" sz="3800" b="1" dirty="0" smtClean="0"/>
              <a:t>Szolgáltató</a:t>
            </a:r>
            <a:r>
              <a:rPr lang="hu-HU" sz="3800" dirty="0" smtClean="0"/>
              <a:t> minden évben a ….havi, </a:t>
            </a:r>
            <a:r>
              <a:rPr lang="hu-HU" sz="3800" b="1" dirty="0" smtClean="0"/>
              <a:t>Felhasználónak</a:t>
            </a:r>
            <a:r>
              <a:rPr lang="hu-HU" sz="3800" dirty="0" smtClean="0"/>
              <a:t> kiküldött víz- és csatornadíj számlából egy ízben jóváírja a fent megállapított villamos energia költséget. Ezt az éves költséget </a:t>
            </a:r>
            <a:r>
              <a:rPr lang="hu-HU" sz="3800" b="1" dirty="0" smtClean="0"/>
              <a:t>Ellátásért felelős</a:t>
            </a:r>
            <a:r>
              <a:rPr lang="hu-HU" sz="3800" dirty="0" smtClean="0"/>
              <a:t> a tárgyévet követő első félév végén a </a:t>
            </a:r>
            <a:r>
              <a:rPr lang="hu-HU" sz="3800" b="1" dirty="0" smtClean="0"/>
              <a:t>Szolgáltatónak</a:t>
            </a:r>
            <a:r>
              <a:rPr lang="hu-HU" sz="3800" dirty="0" smtClean="0"/>
              <a:t> megtéríti az aktuális vagyonkezelési/eszközhasználati díjból.</a:t>
            </a:r>
          </a:p>
          <a:p>
            <a:pPr>
              <a:buNone/>
            </a:pPr>
            <a:r>
              <a:rPr lang="hu-HU" sz="3800" dirty="0" smtClean="0"/>
              <a:t>	 Átadott dokumentáció </a:t>
            </a:r>
            <a:r>
              <a:rPr lang="hu-HU" sz="3800" i="1" dirty="0" smtClean="0"/>
              <a:t>2. számú melléklet</a:t>
            </a:r>
            <a:r>
              <a:rPr lang="hu-HU" sz="3800" dirty="0" smtClean="0"/>
              <a:t>.</a:t>
            </a:r>
          </a:p>
        </p:txBody>
      </p:sp>
      <p:sp>
        <p:nvSpPr>
          <p:cNvPr id="4" name="Dia számának helye 3"/>
          <p:cNvSpPr>
            <a:spLocks noGrp="1"/>
          </p:cNvSpPr>
          <p:nvPr>
            <p:ph type="sldNum" sz="quarter" idx="4"/>
          </p:nvPr>
        </p:nvSpPr>
        <p:spPr/>
        <p:txBody>
          <a:bodyPr/>
          <a:lstStyle/>
          <a:p>
            <a:fld id="{6E7A12EB-5F14-4F5B-8F3C-B40855E6A5BA}" type="slidenum">
              <a:rPr lang="hu-HU" smtClean="0"/>
              <a:pPr/>
              <a:t>22</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smtClean="0"/>
              <a:t>Önkormányzati tájékoztató</a:t>
            </a:r>
            <a:endParaRPr lang="hu-HU" dirty="0"/>
          </a:p>
        </p:txBody>
      </p:sp>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smtClean="0"/>
              <a:t>Megállapodás minták</a:t>
            </a:r>
            <a:endParaRPr lang="hu-HU" dirty="0"/>
          </a:p>
        </p:txBody>
      </p:sp>
      <p:sp>
        <p:nvSpPr>
          <p:cNvPr id="3" name="Tartalom helye 2"/>
          <p:cNvSpPr>
            <a:spLocks noGrp="1"/>
          </p:cNvSpPr>
          <p:nvPr>
            <p:ph idx="1"/>
          </p:nvPr>
        </p:nvSpPr>
        <p:spPr/>
        <p:txBody>
          <a:bodyPr/>
          <a:lstStyle/>
          <a:p>
            <a:endParaRPr lang="hu-HU" dirty="0" smtClean="0"/>
          </a:p>
          <a:p>
            <a:r>
              <a:rPr lang="hu-HU" dirty="0" smtClean="0"/>
              <a:t>3. Megállapodás tervezet amiben a felhasználó a házi beemelőjének külön villamos energia ellátó hálózattal való kiépítését kéri. </a:t>
            </a:r>
          </a:p>
          <a:p>
            <a:pPr>
              <a:buNone/>
            </a:pPr>
            <a:r>
              <a:rPr lang="hu-HU" dirty="0" smtClean="0"/>
              <a:t>	Átadott dokumentáció </a:t>
            </a:r>
            <a:r>
              <a:rPr lang="hu-HU" i="1" dirty="0" smtClean="0"/>
              <a:t>3. számú melléklet</a:t>
            </a:r>
            <a:r>
              <a:rPr lang="hu-HU" dirty="0" smtClean="0"/>
              <a:t>.</a:t>
            </a:r>
          </a:p>
          <a:p>
            <a:endParaRPr lang="hu-HU" dirty="0"/>
          </a:p>
        </p:txBody>
      </p:sp>
      <p:sp>
        <p:nvSpPr>
          <p:cNvPr id="4" name="Dia számának helye 3"/>
          <p:cNvSpPr>
            <a:spLocks noGrp="1"/>
          </p:cNvSpPr>
          <p:nvPr>
            <p:ph type="sldNum" sz="quarter" idx="4"/>
          </p:nvPr>
        </p:nvSpPr>
        <p:spPr/>
        <p:txBody>
          <a:bodyPr/>
          <a:lstStyle/>
          <a:p>
            <a:fld id="{6E7A12EB-5F14-4F5B-8F3C-B40855E6A5BA}" type="slidenum">
              <a:rPr lang="hu-HU" smtClean="0"/>
              <a:pPr/>
              <a:t>23</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smtClean="0"/>
              <a:t>Önkormányzati tájékoztató</a:t>
            </a:r>
            <a:endParaRPr lang="hu-HU" dirty="0"/>
          </a:p>
        </p:txBody>
      </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smtClean="0"/>
              <a:t>Feladatok ütemezése</a:t>
            </a:r>
            <a:endParaRPr lang="hu-HU" dirty="0"/>
          </a:p>
        </p:txBody>
      </p:sp>
      <p:sp>
        <p:nvSpPr>
          <p:cNvPr id="3" name="Tartalom helye 2"/>
          <p:cNvSpPr>
            <a:spLocks noGrp="1"/>
          </p:cNvSpPr>
          <p:nvPr>
            <p:ph idx="1"/>
          </p:nvPr>
        </p:nvSpPr>
        <p:spPr/>
        <p:txBody>
          <a:bodyPr>
            <a:normAutofit fontScale="77500" lnSpcReduction="20000"/>
          </a:bodyPr>
          <a:lstStyle/>
          <a:p>
            <a:endParaRPr lang="hu-HU" dirty="0" smtClean="0"/>
          </a:p>
          <a:p>
            <a:r>
              <a:rPr lang="hu-HU" dirty="0" smtClean="0"/>
              <a:t>Házi beemelővel rendelkező felhasználók megkeresése, szándék felmérés a villamos energia ellátásról</a:t>
            </a:r>
          </a:p>
          <a:p>
            <a:pPr>
              <a:buNone/>
            </a:pPr>
            <a:r>
              <a:rPr lang="hu-HU" sz="2200" dirty="0" smtClean="0"/>
              <a:t>	</a:t>
            </a:r>
            <a:r>
              <a:rPr lang="hu-HU" sz="2200" dirty="0" smtClean="0">
                <a:solidFill>
                  <a:srgbClr val="FF0000"/>
                </a:solidFill>
              </a:rPr>
              <a:t>Határidő: 2018. május 31.</a:t>
            </a:r>
          </a:p>
          <a:p>
            <a:r>
              <a:rPr lang="hu-HU" dirty="0" smtClean="0"/>
              <a:t>Felhasználóknak küldendő minta megállapodás tervezetek elkészítése </a:t>
            </a:r>
          </a:p>
          <a:p>
            <a:pPr>
              <a:buNone/>
            </a:pPr>
            <a:r>
              <a:rPr lang="hu-HU" sz="2200" dirty="0" smtClean="0">
                <a:solidFill>
                  <a:srgbClr val="FF0000"/>
                </a:solidFill>
              </a:rPr>
              <a:t>	Határidő: 2018. május 31. </a:t>
            </a:r>
          </a:p>
          <a:p>
            <a:r>
              <a:rPr lang="hu-HU" dirty="0" smtClean="0"/>
              <a:t>Felhasználói levelek kiküldése</a:t>
            </a:r>
          </a:p>
          <a:p>
            <a:pPr>
              <a:buNone/>
            </a:pPr>
            <a:r>
              <a:rPr lang="hu-HU" sz="2200" dirty="0" smtClean="0"/>
              <a:t>	Társaságunk előkészíti településenként a házi beemelőkkel rendelkező felhasználók listáját, a felhasználóknak kiküldendő leveleket és megállapodásokat, </a:t>
            </a:r>
          </a:p>
          <a:p>
            <a:pPr>
              <a:buNone/>
            </a:pPr>
            <a:r>
              <a:rPr lang="hu-HU" sz="2200" dirty="0" smtClean="0"/>
              <a:t>	Önkormányzatoknak átadjuk, Önkormányzatok kiküldik a felhasználóknak a megállapodást. </a:t>
            </a:r>
          </a:p>
          <a:p>
            <a:pPr>
              <a:buNone/>
            </a:pPr>
            <a:r>
              <a:rPr lang="hu-HU" sz="2200" dirty="0" smtClean="0">
                <a:solidFill>
                  <a:srgbClr val="FF0000"/>
                </a:solidFill>
              </a:rPr>
              <a:t>	Határidő: 2018. szeptember 30. </a:t>
            </a:r>
          </a:p>
          <a:p>
            <a:r>
              <a:rPr lang="hu-HU" dirty="0" smtClean="0"/>
              <a:t>Megállapodások megkötése a felhasználókkal, problémás esetek kezelése </a:t>
            </a:r>
          </a:p>
          <a:p>
            <a:pPr>
              <a:buNone/>
            </a:pPr>
            <a:r>
              <a:rPr lang="hu-HU" sz="2200" dirty="0" smtClean="0">
                <a:solidFill>
                  <a:srgbClr val="FF0000"/>
                </a:solidFill>
              </a:rPr>
              <a:t>	Határidő: 2018. december 31.</a:t>
            </a:r>
          </a:p>
          <a:p>
            <a:pPr>
              <a:buNone/>
            </a:pPr>
            <a:endParaRPr lang="hu-HU" sz="2000" dirty="0" smtClean="0"/>
          </a:p>
        </p:txBody>
      </p:sp>
      <p:sp>
        <p:nvSpPr>
          <p:cNvPr id="4" name="Dia számának helye 3"/>
          <p:cNvSpPr>
            <a:spLocks noGrp="1"/>
          </p:cNvSpPr>
          <p:nvPr>
            <p:ph type="sldNum" sz="quarter" idx="4"/>
          </p:nvPr>
        </p:nvSpPr>
        <p:spPr/>
        <p:txBody>
          <a:bodyPr/>
          <a:lstStyle/>
          <a:p>
            <a:fld id="{6E7A12EB-5F14-4F5B-8F3C-B40855E6A5BA}" type="slidenum">
              <a:rPr lang="hu-HU" smtClean="0"/>
              <a:pPr/>
              <a:t>24</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a:t>Önkormányzati tájékoztató</a:t>
            </a:r>
          </a:p>
        </p:txBody>
      </p:sp>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D01185A8-EF11-489D-B47F-BB8EB9B37535}" type="datetime4">
              <a:rPr lang="hu-HU" smtClean="0"/>
              <a:pPr/>
              <a:t>2018. június 14.</a:t>
            </a:fld>
            <a:endParaRPr lang="hu-HU"/>
          </a:p>
        </p:txBody>
      </p:sp>
      <p:sp>
        <p:nvSpPr>
          <p:cNvPr id="3" name="Élőláb helye 2"/>
          <p:cNvSpPr>
            <a:spLocks noGrp="1"/>
          </p:cNvSpPr>
          <p:nvPr>
            <p:ph type="ftr" sz="quarter" idx="11"/>
          </p:nvPr>
        </p:nvSpPr>
        <p:spPr/>
        <p:txBody>
          <a:bodyPr/>
          <a:lstStyle/>
          <a:p>
            <a:r>
              <a:rPr lang="hu-HU" dirty="0"/>
              <a:t>Önkormányzati tájékoztató</a:t>
            </a:r>
          </a:p>
        </p:txBody>
      </p:sp>
      <p:sp>
        <p:nvSpPr>
          <p:cNvPr id="5" name="Szövegdoboz 4"/>
          <p:cNvSpPr txBox="1"/>
          <p:nvPr/>
        </p:nvSpPr>
        <p:spPr>
          <a:xfrm>
            <a:off x="1119348" y="1867471"/>
            <a:ext cx="6905304" cy="769441"/>
          </a:xfrm>
          <a:prstGeom prst="rect">
            <a:avLst/>
          </a:prstGeom>
          <a:noFill/>
        </p:spPr>
        <p:txBody>
          <a:bodyPr wrap="square" rtlCol="0">
            <a:spAutoFit/>
          </a:bodyPr>
          <a:lstStyle/>
          <a:p>
            <a:pPr algn="ctr"/>
            <a:r>
              <a:rPr lang="hu-HU" sz="4400" b="1" dirty="0">
                <a:solidFill>
                  <a:srgbClr val="00B0F0"/>
                </a:solidFill>
              </a:rPr>
              <a:t>Köszönöm a figyelmet!</a:t>
            </a:r>
          </a:p>
        </p:txBody>
      </p:sp>
      <p:sp>
        <p:nvSpPr>
          <p:cNvPr id="6" name="Szövegdoboz 5"/>
          <p:cNvSpPr txBox="1"/>
          <p:nvPr/>
        </p:nvSpPr>
        <p:spPr>
          <a:xfrm>
            <a:off x="805353" y="3668831"/>
            <a:ext cx="7533294" cy="1200329"/>
          </a:xfrm>
          <a:prstGeom prst="rect">
            <a:avLst/>
          </a:prstGeom>
          <a:noFill/>
        </p:spPr>
        <p:txBody>
          <a:bodyPr wrap="square" rtlCol="0">
            <a:spAutoFit/>
          </a:bodyPr>
          <a:lstStyle/>
          <a:p>
            <a:pPr algn="ctr"/>
            <a:r>
              <a:rPr lang="hu-HU" sz="3600" dirty="0">
                <a:solidFill>
                  <a:srgbClr val="0070C0"/>
                </a:solidFill>
              </a:rPr>
              <a:t>„A vízkincset nem apáinktól örököltük, </a:t>
            </a:r>
            <a:r>
              <a:rPr lang="en-US" sz="3600" dirty="0">
                <a:solidFill>
                  <a:srgbClr val="0070C0"/>
                </a:solidFill>
              </a:rPr>
              <a:t/>
            </a:r>
            <a:br>
              <a:rPr lang="en-US" sz="3600" dirty="0">
                <a:solidFill>
                  <a:srgbClr val="0070C0"/>
                </a:solidFill>
              </a:rPr>
            </a:br>
            <a:r>
              <a:rPr lang="hu-HU" sz="3600" dirty="0">
                <a:solidFill>
                  <a:srgbClr val="0070C0"/>
                </a:solidFill>
              </a:rPr>
              <a:t>hanem unokáinktól kaptuk kölcsön!”</a:t>
            </a:r>
          </a:p>
        </p:txBody>
      </p:sp>
      <p:sp>
        <p:nvSpPr>
          <p:cNvPr id="7" name="Dia számának helye 6"/>
          <p:cNvSpPr>
            <a:spLocks noGrp="1"/>
          </p:cNvSpPr>
          <p:nvPr>
            <p:ph type="sldNum" sz="quarter" idx="12"/>
          </p:nvPr>
        </p:nvSpPr>
        <p:spPr/>
        <p:txBody>
          <a:bodyPr/>
          <a:lstStyle/>
          <a:p>
            <a:fld id="{6E7A12EB-5F14-4F5B-8F3C-B40855E6A5BA}" type="slidenum">
              <a:rPr lang="hu-HU" smtClean="0"/>
              <a:pPr/>
              <a:t>25</a:t>
            </a:fld>
            <a:endParaRPr lang="hu-HU"/>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 vagyonértékelés lépései I.</a:t>
            </a:r>
          </a:p>
        </p:txBody>
      </p:sp>
      <p:sp>
        <p:nvSpPr>
          <p:cNvPr id="3" name="Dia számának helye 2"/>
          <p:cNvSpPr>
            <a:spLocks noGrp="1"/>
          </p:cNvSpPr>
          <p:nvPr>
            <p:ph type="sldNum" sz="quarter" idx="10"/>
          </p:nvPr>
        </p:nvSpPr>
        <p:spPr/>
        <p:txBody>
          <a:bodyPr/>
          <a:lstStyle/>
          <a:p>
            <a:fld id="{6E7A12EB-5F14-4F5B-8F3C-B40855E6A5BA}" type="slidenum">
              <a:rPr lang="hu-HU" smtClean="0"/>
              <a:pPr/>
              <a:t>3</a:t>
            </a:fld>
            <a:endParaRPr lang="hu-HU" dirty="0"/>
          </a:p>
        </p:txBody>
      </p:sp>
      <p:sp>
        <p:nvSpPr>
          <p:cNvPr id="4" name="Dátum helye 3"/>
          <p:cNvSpPr>
            <a:spLocks noGrp="1"/>
          </p:cNvSpPr>
          <p:nvPr>
            <p:ph type="dt" sz="half" idx="11"/>
          </p:nvPr>
        </p:nvSpPr>
        <p:spPr/>
        <p:txBody>
          <a:bodyPr/>
          <a:lstStyle/>
          <a:p>
            <a:fld id="{2EB57EC2-7F01-46B0-B809-CDADDB688CE0}"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smtClean="0"/>
              <a:t>Önkormányzati tájékoztató</a:t>
            </a:r>
            <a:endParaRPr lang="hu-HU" dirty="0"/>
          </a:p>
        </p:txBody>
      </p:sp>
      <p:sp>
        <p:nvSpPr>
          <p:cNvPr id="6" name="Szöveg helye 5"/>
          <p:cNvSpPr>
            <a:spLocks noGrp="1"/>
          </p:cNvSpPr>
          <p:nvPr>
            <p:ph type="body" sz="quarter" idx="14"/>
          </p:nvPr>
        </p:nvSpPr>
        <p:spPr/>
        <p:txBody>
          <a:bodyPr/>
          <a:lstStyle/>
          <a:p>
            <a:r>
              <a:rPr dirty="0"/>
              <a:t>Végrehajtás</a:t>
            </a:r>
            <a:endParaRPr lang="hu-HU" dirty="0"/>
          </a:p>
        </p:txBody>
      </p:sp>
      <p:sp>
        <p:nvSpPr>
          <p:cNvPr id="7" name="Szöveg helye 6"/>
          <p:cNvSpPr>
            <a:spLocks noGrp="1"/>
          </p:cNvSpPr>
          <p:nvPr>
            <p:ph type="body" sz="quarter" idx="16"/>
          </p:nvPr>
        </p:nvSpPr>
        <p:spPr/>
        <p:txBody>
          <a:bodyPr/>
          <a:lstStyle/>
          <a:p>
            <a:r>
              <a:rPr dirty="0"/>
              <a:t>Közbeszerzési eljárás lefolytatása</a:t>
            </a:r>
          </a:p>
          <a:p>
            <a:r>
              <a:rPr dirty="0"/>
              <a:t>Önkormányzatok tájékoztatása a nyertes ajánlattevőről</a:t>
            </a:r>
          </a:p>
          <a:p>
            <a:r>
              <a:rPr dirty="0"/>
              <a:t>Vagyonértékelés elvégzése ütemezett adatszolgáltatással</a:t>
            </a:r>
          </a:p>
          <a:p>
            <a:r>
              <a:rPr dirty="0"/>
              <a:t>Vagyonértékelések átadás-átvétele, teljesítés igazolás</a:t>
            </a:r>
          </a:p>
        </p:txBody>
      </p:sp>
      <p:sp>
        <p:nvSpPr>
          <p:cNvPr id="8" name="Szöveg helye 7"/>
          <p:cNvSpPr>
            <a:spLocks noGrp="1"/>
          </p:cNvSpPr>
          <p:nvPr>
            <p:ph type="body" sz="quarter" idx="17"/>
          </p:nvPr>
        </p:nvSpPr>
        <p:spPr/>
        <p:txBody>
          <a:bodyPr/>
          <a:lstStyle/>
          <a:p>
            <a:r>
              <a:rPr dirty="0" err="1"/>
              <a:t>Vagyonleltárak</a:t>
            </a:r>
            <a:r>
              <a:rPr dirty="0"/>
              <a:t> </a:t>
            </a:r>
            <a:r>
              <a:rPr dirty="0" err="1"/>
              <a:t>készítése</a:t>
            </a:r>
            <a:endParaRPr dirty="0"/>
          </a:p>
        </p:txBody>
      </p:sp>
      <p:sp>
        <p:nvSpPr>
          <p:cNvPr id="9" name="Szöveg helye 8"/>
          <p:cNvSpPr>
            <a:spLocks noGrp="1"/>
          </p:cNvSpPr>
          <p:nvPr>
            <p:ph type="body" sz="quarter" idx="18"/>
          </p:nvPr>
        </p:nvSpPr>
        <p:spPr/>
        <p:txBody>
          <a:bodyPr/>
          <a:lstStyle/>
          <a:p>
            <a:r>
              <a:rPr dirty="0"/>
              <a:t>Vagyonértékelendő víziközművek listájának elkészítése leltárfelvételi egységek szerinti bontásban</a:t>
            </a:r>
          </a:p>
          <a:p>
            <a:r>
              <a:rPr lang="hu-HU" dirty="0"/>
              <a:t>Tulajdoni arányok meghatározása</a:t>
            </a:r>
          </a:p>
          <a:p>
            <a:r>
              <a:rPr lang="hu-HU" dirty="0"/>
              <a:t>24/2013. (V.29.) NFM rendelet szerinti vagyonleltár</a:t>
            </a:r>
            <a:endParaRPr dirty="0"/>
          </a:p>
        </p:txBody>
      </p:sp>
      <p:sp>
        <p:nvSpPr>
          <p:cNvPr id="10" name="Szöveg helye 9"/>
          <p:cNvSpPr>
            <a:spLocks noGrp="1"/>
          </p:cNvSpPr>
          <p:nvPr>
            <p:ph type="body" sz="quarter" idx="19"/>
          </p:nvPr>
        </p:nvSpPr>
        <p:spPr/>
        <p:txBody>
          <a:bodyPr/>
          <a:lstStyle/>
          <a:p>
            <a:r>
              <a:rPr dirty="0" err="1"/>
              <a:t>Előkészítés</a:t>
            </a:r>
            <a:endParaRPr lang="hu-HU" dirty="0"/>
          </a:p>
        </p:txBody>
      </p:sp>
      <p:sp>
        <p:nvSpPr>
          <p:cNvPr id="11" name="Szöveg helye 10"/>
          <p:cNvSpPr>
            <a:spLocks noGrp="1"/>
          </p:cNvSpPr>
          <p:nvPr>
            <p:ph type="body" sz="quarter" idx="20"/>
          </p:nvPr>
        </p:nvSpPr>
        <p:spPr/>
        <p:txBody>
          <a:bodyPr>
            <a:normAutofit fontScale="85000" lnSpcReduction="10000"/>
          </a:bodyPr>
          <a:lstStyle/>
          <a:p>
            <a:r>
              <a:rPr dirty="0"/>
              <a:t>Vagyonértékelendő víziközmű-rendszerek azonosítása (77 db)</a:t>
            </a:r>
          </a:p>
          <a:p>
            <a:r>
              <a:rPr dirty="0"/>
              <a:t>Önkormányzatok tájékoztatása levélben</a:t>
            </a:r>
            <a:r>
              <a:rPr lang="hu-HU" dirty="0"/>
              <a:t>,</a:t>
            </a:r>
            <a:r>
              <a:rPr dirty="0"/>
              <a:t> iratminták</a:t>
            </a:r>
            <a:r>
              <a:rPr lang="hu-HU" dirty="0"/>
              <a:t> megküldése.</a:t>
            </a:r>
            <a:endParaRPr dirty="0"/>
          </a:p>
          <a:p>
            <a:r>
              <a:rPr dirty="0"/>
              <a:t>Önkormányzatok meghatalmazása a közös közbeszerzési eljárása</a:t>
            </a:r>
          </a:p>
          <a:p>
            <a:r>
              <a:rPr lang="hu-HU" dirty="0"/>
              <a:t>Megállapodások megkötése a vagyonértékelési költségek felosztásáról, becsült költség: 140 </a:t>
            </a:r>
            <a:r>
              <a:rPr lang="hu-HU" dirty="0" err="1"/>
              <a:t>mFt</a:t>
            </a:r>
            <a:r>
              <a:rPr lang="hu-HU" dirty="0"/>
              <a:t> + ÁFA</a:t>
            </a:r>
          </a:p>
          <a:p>
            <a:r>
              <a:rPr lang="hu-HU" dirty="0"/>
              <a:t>Források biztosítása és igazolások a vagyonértékelés elvégzéséhez</a:t>
            </a:r>
            <a:endParaRPr dirty="0"/>
          </a:p>
        </p:txBody>
      </p:sp>
      <p:sp>
        <p:nvSpPr>
          <p:cNvPr id="12" name="AutoShape 9"/>
          <p:cNvSpPr>
            <a:spLocks noChangeArrowheads="1"/>
          </p:cNvSpPr>
          <p:nvPr/>
        </p:nvSpPr>
        <p:spPr bwMode="gray">
          <a:xfrm flipV="1">
            <a:off x="2954914" y="3357562"/>
            <a:ext cx="433134" cy="555624"/>
          </a:xfrm>
          <a:prstGeom prst="rightArrow">
            <a:avLst>
              <a:gd name="adj1" fmla="val 55000"/>
              <a:gd name="adj2" fmla="val 63606"/>
            </a:avLst>
          </a:prstGeom>
          <a:gradFill rotWithShape="1">
            <a:gsLst>
              <a:gs pos="0">
                <a:srgbClr val="EAEAEA"/>
              </a:gs>
              <a:gs pos="100000">
                <a:srgbClr val="969696"/>
              </a:gs>
            </a:gsLst>
            <a:lin ang="0" scaled="1"/>
          </a:gradFill>
          <a:ln w="28575">
            <a:solidFill>
              <a:srgbClr val="FFFFFF"/>
            </a:solidFill>
            <a:miter lim="800000"/>
            <a:headEnd/>
            <a:tailEnd/>
          </a:ln>
          <a:effectLst>
            <a:outerShdw dist="53882" dir="2700000" algn="ctr" rotWithShape="0">
              <a:srgbClr val="000000">
                <a:alpha val="50000"/>
              </a:srgbClr>
            </a:outerShdw>
          </a:effectLst>
        </p:spPr>
        <p:txBody>
          <a:bodyPr rot="10800000" lIns="324000" tIns="0" rIns="0" bIns="0" anchor="ctr"/>
          <a:lstStyle/>
          <a:p>
            <a:pPr algn="ctr" eaLnBrk="0" hangingPunct="0"/>
            <a:endParaRPr lang="hu-HU" sz="1800" noProof="1">
              <a:solidFill>
                <a:srgbClr val="000000"/>
              </a:solidFill>
            </a:endParaRPr>
          </a:p>
        </p:txBody>
      </p:sp>
      <p:sp>
        <p:nvSpPr>
          <p:cNvPr id="13" name="AutoShape 9"/>
          <p:cNvSpPr>
            <a:spLocks noChangeArrowheads="1"/>
          </p:cNvSpPr>
          <p:nvPr/>
        </p:nvSpPr>
        <p:spPr bwMode="gray">
          <a:xfrm flipV="1">
            <a:off x="5786446" y="3357562"/>
            <a:ext cx="433134" cy="555624"/>
          </a:xfrm>
          <a:prstGeom prst="rightArrow">
            <a:avLst>
              <a:gd name="adj1" fmla="val 55000"/>
              <a:gd name="adj2" fmla="val 63606"/>
            </a:avLst>
          </a:prstGeom>
          <a:gradFill rotWithShape="1">
            <a:gsLst>
              <a:gs pos="0">
                <a:srgbClr val="EAEAEA"/>
              </a:gs>
              <a:gs pos="100000">
                <a:srgbClr val="969696"/>
              </a:gs>
            </a:gsLst>
            <a:lin ang="0" scaled="1"/>
          </a:gradFill>
          <a:ln w="28575">
            <a:solidFill>
              <a:srgbClr val="FFFFFF"/>
            </a:solidFill>
            <a:miter lim="800000"/>
            <a:headEnd/>
            <a:tailEnd/>
          </a:ln>
          <a:effectLst>
            <a:outerShdw dist="53882" dir="2700000" algn="ctr" rotWithShape="0">
              <a:srgbClr val="000000">
                <a:alpha val="50000"/>
              </a:srgbClr>
            </a:outerShdw>
          </a:effectLst>
        </p:spPr>
        <p:txBody>
          <a:bodyPr rot="10800000" lIns="324000" tIns="0" rIns="0" bIns="0" anchor="ctr"/>
          <a:lstStyle/>
          <a:p>
            <a:pPr algn="ctr" eaLnBrk="0" hangingPunct="0"/>
            <a:endParaRPr lang="hu-HU" sz="1800" noProof="1">
              <a:solidFill>
                <a:srgbClr val="00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Left)">
                                      <p:cBhvr>
                                        <p:cTn id="7" dur="500"/>
                                        <p:tgtEl>
                                          <p:spTgt spid="1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9">
                                            <p:bg/>
                                          </p:spTgt>
                                        </p:tgtEl>
                                        <p:attrNameLst>
                                          <p:attrName>style.visibility</p:attrName>
                                        </p:attrNameLst>
                                      </p:cBhvr>
                                      <p:to>
                                        <p:strVal val="visible"/>
                                      </p:to>
                                    </p:set>
                                    <p:animEffect transition="in" filter="slide(fromLeft)">
                                      <p:cBhvr>
                                        <p:cTn id="10" dur="500"/>
                                        <p:tgtEl>
                                          <p:spTgt spid="9">
                                            <p:bg/>
                                          </p:spTgt>
                                        </p:tgtEl>
                                      </p:cBhvr>
                                    </p:animEffect>
                                  </p:childTnLst>
                                </p:cTn>
                              </p:par>
                              <p:par>
                                <p:cTn id="11" presetID="12" presetClass="entr" presetSubtype="8" fill="hold" grpId="0"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slide(fromLeft)">
                                      <p:cBhvr>
                                        <p:cTn id="13" dur="500"/>
                                        <p:tgtEl>
                                          <p:spTgt spid="9">
                                            <p:txEl>
                                              <p:pRg st="0" end="0"/>
                                            </p:txEl>
                                          </p:spTgt>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slide(fromLeft)">
                                      <p:cBhvr>
                                        <p:cTn id="16" dur="500"/>
                                        <p:tgtEl>
                                          <p:spTgt spid="9">
                                            <p:txEl>
                                              <p:pRg st="1" end="1"/>
                                            </p:txEl>
                                          </p:spTgt>
                                        </p:tgtEl>
                                      </p:cBhvr>
                                    </p:animEffect>
                                  </p:childTnLst>
                                </p:cTn>
                              </p:par>
                              <p:par>
                                <p:cTn id="17" presetID="12" presetClass="entr" presetSubtype="8" fill="hold" grpId="0"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slide(fromLeft)">
                                      <p:cBhvr>
                                        <p:cTn id="19" dur="500"/>
                                        <p:tgtEl>
                                          <p:spTgt spid="9">
                                            <p:txEl>
                                              <p:pRg st="2" end="2"/>
                                            </p:txEl>
                                          </p:spTgt>
                                        </p:tgtEl>
                                      </p:cBhvr>
                                    </p:animEffect>
                                  </p:childTnLst>
                                </p:cTn>
                              </p:par>
                              <p:par>
                                <p:cTn id="20" presetID="12" presetClass="entr" presetSubtype="8" fill="hold" grpId="0" nodeType="withEffect">
                                  <p:stCondLst>
                                    <p:cond delay="0"/>
                                  </p:stCondLst>
                                  <p:childTnLst>
                                    <p:set>
                                      <p:cBhvr>
                                        <p:cTn id="21" dur="1" fill="hold">
                                          <p:stCondLst>
                                            <p:cond delay="0"/>
                                          </p:stCondLst>
                                        </p:cTn>
                                        <p:tgtEl>
                                          <p:spTgt spid="8">
                                            <p:bg/>
                                          </p:spTgt>
                                        </p:tgtEl>
                                        <p:attrNameLst>
                                          <p:attrName>style.visibility</p:attrName>
                                        </p:attrNameLst>
                                      </p:cBhvr>
                                      <p:to>
                                        <p:strVal val="visible"/>
                                      </p:to>
                                    </p:set>
                                    <p:animEffect transition="in" filter="slide(fromLeft)">
                                      <p:cBhvr>
                                        <p:cTn id="22" dur="500"/>
                                        <p:tgtEl>
                                          <p:spTgt spid="8">
                                            <p:bg/>
                                          </p:spTgt>
                                        </p:tgtEl>
                                      </p:cBhvr>
                                    </p:animEffect>
                                  </p:childTnLst>
                                </p:cTn>
                              </p:par>
                              <p:par>
                                <p:cTn id="23" presetID="12" presetClass="entr" presetSubtype="8" fill="hold" grpId="0" nodeType="with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slide(fromLeft)">
                                      <p:cBhvr>
                                        <p:cTn id="25" dur="5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slide(fromLeft)">
                                      <p:cBhvr>
                                        <p:cTn id="30" dur="500"/>
                                        <p:tgtEl>
                                          <p:spTgt spid="13"/>
                                        </p:tgtEl>
                                      </p:cBhvr>
                                    </p:animEffect>
                                  </p:childTnLst>
                                </p:cTn>
                              </p:par>
                              <p:par>
                                <p:cTn id="31" presetID="12" presetClass="entr" presetSubtype="8" fill="hold" grpId="0" nodeType="withEffect">
                                  <p:stCondLst>
                                    <p:cond delay="0"/>
                                  </p:stCondLst>
                                  <p:childTnLst>
                                    <p:set>
                                      <p:cBhvr>
                                        <p:cTn id="32" dur="1" fill="hold">
                                          <p:stCondLst>
                                            <p:cond delay="0"/>
                                          </p:stCondLst>
                                        </p:cTn>
                                        <p:tgtEl>
                                          <p:spTgt spid="6">
                                            <p:bg/>
                                          </p:spTgt>
                                        </p:tgtEl>
                                        <p:attrNameLst>
                                          <p:attrName>style.visibility</p:attrName>
                                        </p:attrNameLst>
                                      </p:cBhvr>
                                      <p:to>
                                        <p:strVal val="visible"/>
                                      </p:to>
                                    </p:set>
                                    <p:animEffect transition="in" filter="slide(fromLeft)">
                                      <p:cBhvr>
                                        <p:cTn id="33" dur="500"/>
                                        <p:tgtEl>
                                          <p:spTgt spid="6">
                                            <p:bg/>
                                          </p:spTgt>
                                        </p:tgtEl>
                                      </p:cBhvr>
                                    </p:animEffect>
                                  </p:childTnLst>
                                </p:cTn>
                              </p:par>
                              <p:par>
                                <p:cTn id="34" presetID="12" presetClass="entr" presetSubtype="8" fill="hold" grpId="0" nodeType="with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Effect transition="in" filter="slide(fromLeft)">
                                      <p:cBhvr>
                                        <p:cTn id="36" dur="500"/>
                                        <p:tgtEl>
                                          <p:spTgt spid="6">
                                            <p:txEl>
                                              <p:pRg st="0" end="0"/>
                                            </p:txEl>
                                          </p:spTgt>
                                        </p:tgtEl>
                                      </p:cBhvr>
                                    </p:animEffect>
                                  </p:childTnLst>
                                </p:cTn>
                              </p:par>
                              <p:par>
                                <p:cTn id="37" presetID="12" presetClass="entr" presetSubtype="8" fill="hold" grpId="0" nodeType="withEffect">
                                  <p:stCondLst>
                                    <p:cond delay="0"/>
                                  </p:stCondLst>
                                  <p:childTnLst>
                                    <p:set>
                                      <p:cBhvr>
                                        <p:cTn id="38" dur="1" fill="hold">
                                          <p:stCondLst>
                                            <p:cond delay="0"/>
                                          </p:stCondLst>
                                        </p:cTn>
                                        <p:tgtEl>
                                          <p:spTgt spid="7">
                                            <p:bg/>
                                          </p:spTgt>
                                        </p:tgtEl>
                                        <p:attrNameLst>
                                          <p:attrName>style.visibility</p:attrName>
                                        </p:attrNameLst>
                                      </p:cBhvr>
                                      <p:to>
                                        <p:strVal val="visible"/>
                                      </p:to>
                                    </p:set>
                                    <p:animEffect transition="in" filter="slide(fromLeft)">
                                      <p:cBhvr>
                                        <p:cTn id="39" dur="500"/>
                                        <p:tgtEl>
                                          <p:spTgt spid="7">
                                            <p:bg/>
                                          </p:spTgt>
                                        </p:tgtEl>
                                      </p:cBhvr>
                                    </p:animEffect>
                                  </p:childTnLst>
                                </p:cTn>
                              </p:par>
                              <p:par>
                                <p:cTn id="40" presetID="12" presetClass="entr" presetSubtype="8" fill="hold" grpId="0" nodeType="with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slide(fromLeft)">
                                      <p:cBhvr>
                                        <p:cTn id="42" dur="500"/>
                                        <p:tgtEl>
                                          <p:spTgt spid="7">
                                            <p:txEl>
                                              <p:pRg st="0" end="0"/>
                                            </p:txEl>
                                          </p:spTgt>
                                        </p:tgtEl>
                                      </p:cBhvr>
                                    </p:animEffect>
                                  </p:childTnLst>
                                </p:cTn>
                              </p:par>
                              <p:par>
                                <p:cTn id="43" presetID="12" presetClass="entr" presetSubtype="8" fill="hold" grpId="0" nodeType="withEffect">
                                  <p:stCondLst>
                                    <p:cond delay="0"/>
                                  </p:stCondLst>
                                  <p:childTnLst>
                                    <p:set>
                                      <p:cBhvr>
                                        <p:cTn id="44" dur="1" fill="hold">
                                          <p:stCondLst>
                                            <p:cond delay="0"/>
                                          </p:stCondLst>
                                        </p:cTn>
                                        <p:tgtEl>
                                          <p:spTgt spid="7">
                                            <p:txEl>
                                              <p:pRg st="1" end="1"/>
                                            </p:txEl>
                                          </p:spTgt>
                                        </p:tgtEl>
                                        <p:attrNameLst>
                                          <p:attrName>style.visibility</p:attrName>
                                        </p:attrNameLst>
                                      </p:cBhvr>
                                      <p:to>
                                        <p:strVal val="visible"/>
                                      </p:to>
                                    </p:set>
                                    <p:animEffect transition="in" filter="slide(fromLeft)">
                                      <p:cBhvr>
                                        <p:cTn id="45" dur="500"/>
                                        <p:tgtEl>
                                          <p:spTgt spid="7">
                                            <p:txEl>
                                              <p:pRg st="1" end="1"/>
                                            </p:txEl>
                                          </p:spTgt>
                                        </p:tgtEl>
                                      </p:cBhvr>
                                    </p:animEffect>
                                  </p:childTnLst>
                                </p:cTn>
                              </p:par>
                              <p:par>
                                <p:cTn id="46" presetID="12" presetClass="entr" presetSubtype="8" fill="hold" grpId="0" nodeType="withEffect">
                                  <p:stCondLst>
                                    <p:cond delay="0"/>
                                  </p:stCondLst>
                                  <p:childTnLst>
                                    <p:set>
                                      <p:cBhvr>
                                        <p:cTn id="47" dur="1" fill="hold">
                                          <p:stCondLst>
                                            <p:cond delay="0"/>
                                          </p:stCondLst>
                                        </p:cTn>
                                        <p:tgtEl>
                                          <p:spTgt spid="7">
                                            <p:txEl>
                                              <p:pRg st="2" end="2"/>
                                            </p:txEl>
                                          </p:spTgt>
                                        </p:tgtEl>
                                        <p:attrNameLst>
                                          <p:attrName>style.visibility</p:attrName>
                                        </p:attrNameLst>
                                      </p:cBhvr>
                                      <p:to>
                                        <p:strVal val="visible"/>
                                      </p:to>
                                    </p:set>
                                    <p:animEffect transition="in" filter="slide(fromLeft)">
                                      <p:cBhvr>
                                        <p:cTn id="48" dur="500"/>
                                        <p:tgtEl>
                                          <p:spTgt spid="7">
                                            <p:txEl>
                                              <p:pRg st="2" end="2"/>
                                            </p:txEl>
                                          </p:spTgt>
                                        </p:tgtEl>
                                      </p:cBhvr>
                                    </p:animEffect>
                                  </p:childTnLst>
                                </p:cTn>
                              </p:par>
                              <p:par>
                                <p:cTn id="49" presetID="12" presetClass="entr" presetSubtype="8" fill="hold" grpId="0" nodeType="withEffect">
                                  <p:stCondLst>
                                    <p:cond delay="0"/>
                                  </p:stCondLst>
                                  <p:childTnLst>
                                    <p:set>
                                      <p:cBhvr>
                                        <p:cTn id="50" dur="1" fill="hold">
                                          <p:stCondLst>
                                            <p:cond delay="0"/>
                                          </p:stCondLst>
                                        </p:cTn>
                                        <p:tgtEl>
                                          <p:spTgt spid="7">
                                            <p:txEl>
                                              <p:pRg st="3" end="3"/>
                                            </p:txEl>
                                          </p:spTgt>
                                        </p:tgtEl>
                                        <p:attrNameLst>
                                          <p:attrName>style.visibility</p:attrName>
                                        </p:attrNameLst>
                                      </p:cBhvr>
                                      <p:to>
                                        <p:strVal val="visible"/>
                                      </p:to>
                                    </p:set>
                                    <p:animEffect transition="in" filter="slide(fromLeft)">
                                      <p:cBhvr>
                                        <p:cTn id="51"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P spid="9" grpId="0" build="p"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A vagyonértékelés lépései II.</a:t>
            </a:r>
          </a:p>
        </p:txBody>
      </p:sp>
      <p:sp>
        <p:nvSpPr>
          <p:cNvPr id="3" name="Dia számának helye 2"/>
          <p:cNvSpPr>
            <a:spLocks noGrp="1"/>
          </p:cNvSpPr>
          <p:nvPr>
            <p:ph type="sldNum" sz="quarter" idx="10"/>
          </p:nvPr>
        </p:nvSpPr>
        <p:spPr/>
        <p:txBody>
          <a:bodyPr/>
          <a:lstStyle/>
          <a:p>
            <a:fld id="{6E7A12EB-5F14-4F5B-8F3C-B40855E6A5BA}" type="slidenum">
              <a:rPr lang="hu-HU" smtClean="0"/>
              <a:pPr/>
              <a:t>4</a:t>
            </a:fld>
            <a:endParaRPr lang="hu-HU" dirty="0"/>
          </a:p>
        </p:txBody>
      </p:sp>
      <p:sp>
        <p:nvSpPr>
          <p:cNvPr id="4" name="Dátum helye 3"/>
          <p:cNvSpPr>
            <a:spLocks noGrp="1"/>
          </p:cNvSpPr>
          <p:nvPr>
            <p:ph type="dt" sz="half" idx="11"/>
          </p:nvPr>
        </p:nvSpPr>
        <p:spPr/>
        <p:txBody>
          <a:bodyPr/>
          <a:lstStyle/>
          <a:p>
            <a:fld id="{A318153E-293B-446F-BE82-C752888A52B8}" type="datetime4">
              <a:rPr lang="hu-HU" smtClean="0"/>
              <a:pPr/>
              <a:t>2018. június 14.</a:t>
            </a:fld>
            <a:endParaRPr lang="hu-HU" dirty="0"/>
          </a:p>
        </p:txBody>
      </p:sp>
      <p:sp>
        <p:nvSpPr>
          <p:cNvPr id="5" name="Élőláb helye 4"/>
          <p:cNvSpPr>
            <a:spLocks noGrp="1"/>
          </p:cNvSpPr>
          <p:nvPr>
            <p:ph type="ftr" sz="quarter" idx="12"/>
          </p:nvPr>
        </p:nvSpPr>
        <p:spPr/>
        <p:txBody>
          <a:bodyPr/>
          <a:lstStyle/>
          <a:p>
            <a:r>
              <a:rPr lang="hu-HU" smtClean="0"/>
              <a:t>Önkormányzati tájékoztató</a:t>
            </a:r>
            <a:endParaRPr lang="hu-HU" dirty="0"/>
          </a:p>
        </p:txBody>
      </p:sp>
      <p:sp>
        <p:nvSpPr>
          <p:cNvPr id="8" name="Szöveg helye 7"/>
          <p:cNvSpPr>
            <a:spLocks noGrp="1"/>
          </p:cNvSpPr>
          <p:nvPr>
            <p:ph type="body" sz="quarter" idx="17"/>
          </p:nvPr>
        </p:nvSpPr>
        <p:spPr/>
        <p:txBody>
          <a:bodyPr/>
          <a:lstStyle/>
          <a:p>
            <a:r>
              <a:rPr dirty="0" err="1"/>
              <a:t>Szerződések</a:t>
            </a:r>
            <a:r>
              <a:rPr dirty="0"/>
              <a:t> </a:t>
            </a:r>
            <a:r>
              <a:rPr dirty="0" err="1"/>
              <a:t>egységesítése</a:t>
            </a:r>
            <a:endParaRPr dirty="0"/>
          </a:p>
        </p:txBody>
      </p:sp>
      <p:sp>
        <p:nvSpPr>
          <p:cNvPr id="9" name="Szöveg helye 8"/>
          <p:cNvSpPr>
            <a:spLocks noGrp="1"/>
          </p:cNvSpPr>
          <p:nvPr>
            <p:ph type="body" sz="quarter" idx="18"/>
          </p:nvPr>
        </p:nvSpPr>
        <p:spPr/>
        <p:txBody>
          <a:bodyPr/>
          <a:lstStyle/>
          <a:p>
            <a:r>
              <a:rPr lang="hu-HU" dirty="0"/>
              <a:t>Vagyonértékelés eredményének átvezetése a vagyonnyilvántartások-ban</a:t>
            </a:r>
          </a:p>
          <a:p>
            <a:r>
              <a:rPr dirty="0"/>
              <a:t>Vagyonkezelési szerződések megkötése</a:t>
            </a:r>
          </a:p>
          <a:p>
            <a:r>
              <a:rPr dirty="0"/>
              <a:t>Üzemeltetési szerződések Hivatali jóváhagyása</a:t>
            </a:r>
          </a:p>
          <a:p>
            <a:r>
              <a:rPr dirty="0"/>
              <a:t>Vagyonkezelésbe vétel</a:t>
            </a:r>
          </a:p>
          <a:p>
            <a:r>
              <a:rPr dirty="0" err="1"/>
              <a:t>Vagyonbiztosítás</a:t>
            </a:r>
            <a:r>
              <a:rPr dirty="0"/>
              <a:t> </a:t>
            </a:r>
            <a:r>
              <a:rPr dirty="0" err="1"/>
              <a:t>kiterjesztése</a:t>
            </a:r>
            <a:endParaRPr dirty="0"/>
          </a:p>
        </p:txBody>
      </p:sp>
      <p:sp>
        <p:nvSpPr>
          <p:cNvPr id="10" name="Szöveg helye 9"/>
          <p:cNvSpPr>
            <a:spLocks noGrp="1"/>
          </p:cNvSpPr>
          <p:nvPr>
            <p:ph type="body" sz="quarter" idx="19"/>
          </p:nvPr>
        </p:nvSpPr>
        <p:spPr/>
        <p:txBody>
          <a:bodyPr/>
          <a:lstStyle/>
          <a:p>
            <a:r>
              <a:t>Végrehajtás</a:t>
            </a:r>
            <a:endParaRPr dirty="0"/>
          </a:p>
        </p:txBody>
      </p:sp>
      <p:sp>
        <p:nvSpPr>
          <p:cNvPr id="11" name="Szöveg helye 10"/>
          <p:cNvSpPr>
            <a:spLocks noGrp="1"/>
          </p:cNvSpPr>
          <p:nvPr>
            <p:ph type="body" sz="quarter" idx="20"/>
          </p:nvPr>
        </p:nvSpPr>
        <p:spPr/>
        <p:txBody>
          <a:bodyPr/>
          <a:lstStyle/>
          <a:p>
            <a:r>
              <a:rPr dirty="0"/>
              <a:t>Közbeszerzési eljárás lefolytatása</a:t>
            </a:r>
          </a:p>
          <a:p>
            <a:r>
              <a:rPr dirty="0"/>
              <a:t>Önkormányzatok tájékoztatása a nyertes ajánlattevőről</a:t>
            </a:r>
          </a:p>
          <a:p>
            <a:r>
              <a:rPr dirty="0"/>
              <a:t>Vagyonértékelés elvégzése ütemezett adatszolgáltatássa</a:t>
            </a:r>
            <a:r>
              <a:rPr lang="hu-HU" dirty="0"/>
              <a:t>l</a:t>
            </a:r>
            <a:endParaRPr dirty="0"/>
          </a:p>
          <a:p>
            <a:r>
              <a:rPr dirty="0"/>
              <a:t>Vagyonértékelések átadás-átvétele, teljesítés igazolás</a:t>
            </a:r>
          </a:p>
        </p:txBody>
      </p:sp>
      <p:sp>
        <p:nvSpPr>
          <p:cNvPr id="12" name="AutoShape 9"/>
          <p:cNvSpPr>
            <a:spLocks noChangeArrowheads="1"/>
          </p:cNvSpPr>
          <p:nvPr/>
        </p:nvSpPr>
        <p:spPr bwMode="gray">
          <a:xfrm flipV="1">
            <a:off x="2954914" y="3357562"/>
            <a:ext cx="433134" cy="555624"/>
          </a:xfrm>
          <a:prstGeom prst="rightArrow">
            <a:avLst>
              <a:gd name="adj1" fmla="val 55000"/>
              <a:gd name="adj2" fmla="val 63606"/>
            </a:avLst>
          </a:prstGeom>
          <a:gradFill rotWithShape="1">
            <a:gsLst>
              <a:gs pos="0">
                <a:srgbClr val="EAEAEA"/>
              </a:gs>
              <a:gs pos="100000">
                <a:srgbClr val="969696"/>
              </a:gs>
            </a:gsLst>
            <a:lin ang="0" scaled="1"/>
          </a:gradFill>
          <a:ln w="28575">
            <a:solidFill>
              <a:srgbClr val="FFFFFF"/>
            </a:solidFill>
            <a:miter lim="800000"/>
            <a:headEnd/>
            <a:tailEnd/>
          </a:ln>
          <a:effectLst>
            <a:outerShdw dist="53882" dir="2700000" algn="ctr" rotWithShape="0">
              <a:srgbClr val="000000">
                <a:alpha val="50000"/>
              </a:srgbClr>
            </a:outerShdw>
          </a:effectLst>
        </p:spPr>
        <p:txBody>
          <a:bodyPr rot="10800000" lIns="324000" tIns="0" rIns="0" bIns="0" anchor="ctr"/>
          <a:lstStyle/>
          <a:p>
            <a:pPr algn="ctr" eaLnBrk="0" hangingPunct="0"/>
            <a:endParaRPr lang="hu-HU" sz="1800" noProof="1">
              <a:solidFill>
                <a:srgbClr val="000000"/>
              </a:solidFill>
            </a:endParaRPr>
          </a:p>
        </p:txBody>
      </p:sp>
      <p:sp>
        <p:nvSpPr>
          <p:cNvPr id="16" name="Szöveg helye 5"/>
          <p:cNvSpPr>
            <a:spLocks noGrp="1"/>
          </p:cNvSpPr>
          <p:nvPr>
            <p:ph type="body" sz="quarter" idx="14"/>
          </p:nvPr>
        </p:nvSpPr>
        <p:spPr>
          <a:xfrm>
            <a:off x="6072214" y="1357298"/>
            <a:ext cx="2643189" cy="357187"/>
          </a:xfrm>
        </p:spPr>
        <p:txBody>
          <a:bodyPr/>
          <a:lstStyle/>
          <a:p>
            <a:r>
              <a:t>Költségek elszámolása</a:t>
            </a:r>
            <a:endParaRPr dirty="0"/>
          </a:p>
        </p:txBody>
      </p:sp>
      <p:sp>
        <p:nvSpPr>
          <p:cNvPr id="17" name="Szöveg helye 6"/>
          <p:cNvSpPr>
            <a:spLocks noGrp="1"/>
          </p:cNvSpPr>
          <p:nvPr>
            <p:ph type="body" sz="quarter" idx="16"/>
          </p:nvPr>
        </p:nvSpPr>
        <p:spPr>
          <a:xfrm>
            <a:off x="6072198" y="1714488"/>
            <a:ext cx="2643206" cy="4214842"/>
          </a:xfrm>
        </p:spPr>
        <p:txBody>
          <a:bodyPr/>
          <a:lstStyle/>
          <a:p>
            <a:r>
              <a:rPr dirty="0"/>
              <a:t>Vagyonértékelés költségeinek felosztása</a:t>
            </a:r>
          </a:p>
          <a:p>
            <a:r>
              <a:rPr dirty="0"/>
              <a:t>Elszámolás a vagyonértékelésre elkülönített forrásokkal</a:t>
            </a:r>
          </a:p>
        </p:txBody>
      </p:sp>
      <p:sp>
        <p:nvSpPr>
          <p:cNvPr id="18" name="AutoShape 9"/>
          <p:cNvSpPr>
            <a:spLocks noChangeArrowheads="1"/>
          </p:cNvSpPr>
          <p:nvPr/>
        </p:nvSpPr>
        <p:spPr bwMode="gray">
          <a:xfrm flipV="1">
            <a:off x="5786446" y="3357562"/>
            <a:ext cx="433134" cy="555624"/>
          </a:xfrm>
          <a:prstGeom prst="rightArrow">
            <a:avLst>
              <a:gd name="adj1" fmla="val 55000"/>
              <a:gd name="adj2" fmla="val 63606"/>
            </a:avLst>
          </a:prstGeom>
          <a:gradFill rotWithShape="1">
            <a:gsLst>
              <a:gs pos="0">
                <a:srgbClr val="EAEAEA"/>
              </a:gs>
              <a:gs pos="100000">
                <a:srgbClr val="969696"/>
              </a:gs>
            </a:gsLst>
            <a:lin ang="0" scaled="1"/>
          </a:gradFill>
          <a:ln w="28575">
            <a:solidFill>
              <a:srgbClr val="FFFFFF"/>
            </a:solidFill>
            <a:miter lim="800000"/>
            <a:headEnd/>
            <a:tailEnd/>
          </a:ln>
          <a:effectLst>
            <a:outerShdw dist="53882" dir="2700000" algn="ctr" rotWithShape="0">
              <a:srgbClr val="000000">
                <a:alpha val="50000"/>
              </a:srgbClr>
            </a:outerShdw>
          </a:effectLst>
        </p:spPr>
        <p:txBody>
          <a:bodyPr rot="10800000" lIns="324000" tIns="0" rIns="0" bIns="0" anchor="ctr"/>
          <a:lstStyle/>
          <a:p>
            <a:pPr algn="ctr" eaLnBrk="0" hangingPunct="0"/>
            <a:endParaRPr lang="hu-HU" sz="1800" noProof="1">
              <a:solidFill>
                <a:srgbClr val="00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Left)">
                                      <p:cBhvr>
                                        <p:cTn id="7" dur="500"/>
                                        <p:tgtEl>
                                          <p:spTgt spid="1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9">
                                            <p:bg/>
                                          </p:spTgt>
                                        </p:tgtEl>
                                        <p:attrNameLst>
                                          <p:attrName>style.visibility</p:attrName>
                                        </p:attrNameLst>
                                      </p:cBhvr>
                                      <p:to>
                                        <p:strVal val="visible"/>
                                      </p:to>
                                    </p:set>
                                    <p:animEffect transition="in" filter="slide(fromLeft)">
                                      <p:cBhvr>
                                        <p:cTn id="10" dur="500"/>
                                        <p:tgtEl>
                                          <p:spTgt spid="9">
                                            <p:bg/>
                                          </p:spTgt>
                                        </p:tgtEl>
                                      </p:cBhvr>
                                    </p:animEffect>
                                  </p:childTnLst>
                                </p:cTn>
                              </p:par>
                              <p:par>
                                <p:cTn id="11" presetID="12" presetClass="entr" presetSubtype="8" fill="hold" grpId="0"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slide(fromLeft)">
                                      <p:cBhvr>
                                        <p:cTn id="13" dur="500"/>
                                        <p:tgtEl>
                                          <p:spTgt spid="9">
                                            <p:txEl>
                                              <p:pRg st="0" end="0"/>
                                            </p:txEl>
                                          </p:spTgt>
                                        </p:tgtEl>
                                      </p:cBhvr>
                                    </p:animEffect>
                                  </p:childTnLst>
                                </p:cTn>
                              </p:par>
                              <p:par>
                                <p:cTn id="14" presetID="12" presetClass="entr" presetSubtype="8" fill="hold" grpId="0"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slide(fromLeft)">
                                      <p:cBhvr>
                                        <p:cTn id="16" dur="500"/>
                                        <p:tgtEl>
                                          <p:spTgt spid="9">
                                            <p:txEl>
                                              <p:pRg st="1" end="1"/>
                                            </p:txEl>
                                          </p:spTgt>
                                        </p:tgtEl>
                                      </p:cBhvr>
                                    </p:animEffect>
                                  </p:childTnLst>
                                </p:cTn>
                              </p:par>
                              <p:par>
                                <p:cTn id="17" presetID="12" presetClass="entr" presetSubtype="8" fill="hold" grpId="0"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slide(fromLeft)">
                                      <p:cBhvr>
                                        <p:cTn id="19" dur="500"/>
                                        <p:tgtEl>
                                          <p:spTgt spid="9">
                                            <p:txEl>
                                              <p:pRg st="2" end="2"/>
                                            </p:txEl>
                                          </p:spTgt>
                                        </p:tgtEl>
                                      </p:cBhvr>
                                    </p:animEffect>
                                  </p:childTnLst>
                                </p:cTn>
                              </p:par>
                              <p:par>
                                <p:cTn id="20" presetID="12" presetClass="entr" presetSubtype="8" fill="hold" grpId="0"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slide(fromLeft)">
                                      <p:cBhvr>
                                        <p:cTn id="22" dur="500"/>
                                        <p:tgtEl>
                                          <p:spTgt spid="9">
                                            <p:txEl>
                                              <p:pRg st="3" end="3"/>
                                            </p:txEl>
                                          </p:spTgt>
                                        </p:tgtEl>
                                      </p:cBhvr>
                                    </p:animEffect>
                                  </p:childTnLst>
                                </p:cTn>
                              </p:par>
                              <p:par>
                                <p:cTn id="23" presetID="12" presetClass="entr" presetSubtype="8" fill="hold" grpId="0" nodeType="with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Effect transition="in" filter="slide(fromLeft)">
                                      <p:cBhvr>
                                        <p:cTn id="25" dur="500"/>
                                        <p:tgtEl>
                                          <p:spTgt spid="9">
                                            <p:txEl>
                                              <p:pRg st="4" end="4"/>
                                            </p:txEl>
                                          </p:spTgt>
                                        </p:tgtEl>
                                      </p:cBhvr>
                                    </p:animEffect>
                                  </p:childTnLst>
                                </p:cTn>
                              </p:par>
                              <p:par>
                                <p:cTn id="26" presetID="12" presetClass="entr" presetSubtype="8" fill="hold" grpId="0" nodeType="withEffect">
                                  <p:stCondLst>
                                    <p:cond delay="0"/>
                                  </p:stCondLst>
                                  <p:childTnLst>
                                    <p:set>
                                      <p:cBhvr>
                                        <p:cTn id="27" dur="1" fill="hold">
                                          <p:stCondLst>
                                            <p:cond delay="0"/>
                                          </p:stCondLst>
                                        </p:cTn>
                                        <p:tgtEl>
                                          <p:spTgt spid="8">
                                            <p:bg/>
                                          </p:spTgt>
                                        </p:tgtEl>
                                        <p:attrNameLst>
                                          <p:attrName>style.visibility</p:attrName>
                                        </p:attrNameLst>
                                      </p:cBhvr>
                                      <p:to>
                                        <p:strVal val="visible"/>
                                      </p:to>
                                    </p:set>
                                    <p:animEffect transition="in" filter="slide(fromLeft)">
                                      <p:cBhvr>
                                        <p:cTn id="28" dur="500"/>
                                        <p:tgtEl>
                                          <p:spTgt spid="8">
                                            <p:bg/>
                                          </p:spTgt>
                                        </p:tgtEl>
                                      </p:cBhvr>
                                    </p:animEffect>
                                  </p:childTnLst>
                                </p:cTn>
                              </p:par>
                              <p:par>
                                <p:cTn id="29" presetID="12" presetClass="entr" presetSubtype="8" fill="hold" grpId="0" nodeType="with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slide(fromLeft)">
                                      <p:cBhvr>
                                        <p:cTn id="31" dur="500"/>
                                        <p:tgtEl>
                                          <p:spTgt spid="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8"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slide(fromLeft)">
                                      <p:cBhvr>
                                        <p:cTn id="36" dur="500"/>
                                        <p:tgtEl>
                                          <p:spTgt spid="18"/>
                                        </p:tgtEl>
                                      </p:cBhvr>
                                    </p:animEffect>
                                  </p:childTnLst>
                                </p:cTn>
                              </p:par>
                            </p:childTnLst>
                          </p:cTn>
                        </p:par>
                        <p:par>
                          <p:cTn id="37" fill="hold">
                            <p:stCondLst>
                              <p:cond delay="500"/>
                            </p:stCondLst>
                            <p:childTnLst>
                              <p:par>
                                <p:cTn id="38" presetID="12" presetClass="entr" presetSubtype="8" fill="hold" grpId="0" nodeType="afterEffect">
                                  <p:stCondLst>
                                    <p:cond delay="0"/>
                                  </p:stCondLst>
                                  <p:childTnLst>
                                    <p:set>
                                      <p:cBhvr>
                                        <p:cTn id="39" dur="1" fill="hold">
                                          <p:stCondLst>
                                            <p:cond delay="0"/>
                                          </p:stCondLst>
                                        </p:cTn>
                                        <p:tgtEl>
                                          <p:spTgt spid="16">
                                            <p:bg/>
                                          </p:spTgt>
                                        </p:tgtEl>
                                        <p:attrNameLst>
                                          <p:attrName>style.visibility</p:attrName>
                                        </p:attrNameLst>
                                      </p:cBhvr>
                                      <p:to>
                                        <p:strVal val="visible"/>
                                      </p:to>
                                    </p:set>
                                    <p:animEffect transition="in" filter="slide(fromLeft)">
                                      <p:cBhvr>
                                        <p:cTn id="40" dur="500"/>
                                        <p:tgtEl>
                                          <p:spTgt spid="16">
                                            <p:bg/>
                                          </p:spTgt>
                                        </p:tgtEl>
                                      </p:cBhvr>
                                    </p:animEffect>
                                  </p:childTnLst>
                                </p:cTn>
                              </p:par>
                              <p:par>
                                <p:cTn id="41" presetID="12" presetClass="entr" presetSubtype="8" fill="hold" grpId="0" nodeType="with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Effect transition="in" filter="slide(fromLeft)">
                                      <p:cBhvr>
                                        <p:cTn id="43" dur="500"/>
                                        <p:tgtEl>
                                          <p:spTgt spid="16">
                                            <p:txEl>
                                              <p:pRg st="0" end="0"/>
                                            </p:txEl>
                                          </p:spTgt>
                                        </p:tgtEl>
                                      </p:cBhvr>
                                    </p:animEffect>
                                  </p:childTnLst>
                                </p:cTn>
                              </p:par>
                              <p:par>
                                <p:cTn id="44" presetID="12" presetClass="entr" presetSubtype="8" fill="hold" grpId="0" nodeType="withEffect">
                                  <p:stCondLst>
                                    <p:cond delay="0"/>
                                  </p:stCondLst>
                                  <p:childTnLst>
                                    <p:set>
                                      <p:cBhvr>
                                        <p:cTn id="45" dur="1" fill="hold">
                                          <p:stCondLst>
                                            <p:cond delay="0"/>
                                          </p:stCondLst>
                                        </p:cTn>
                                        <p:tgtEl>
                                          <p:spTgt spid="17">
                                            <p:bg/>
                                          </p:spTgt>
                                        </p:tgtEl>
                                        <p:attrNameLst>
                                          <p:attrName>style.visibility</p:attrName>
                                        </p:attrNameLst>
                                      </p:cBhvr>
                                      <p:to>
                                        <p:strVal val="visible"/>
                                      </p:to>
                                    </p:set>
                                    <p:animEffect transition="in" filter="slide(fromLeft)">
                                      <p:cBhvr>
                                        <p:cTn id="46" dur="500"/>
                                        <p:tgtEl>
                                          <p:spTgt spid="17">
                                            <p:bg/>
                                          </p:spTgt>
                                        </p:tgtEl>
                                      </p:cBhvr>
                                    </p:animEffect>
                                  </p:childTnLst>
                                </p:cTn>
                              </p:par>
                              <p:par>
                                <p:cTn id="47" presetID="12" presetClass="entr" presetSubtype="8"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slide(fromLeft)">
                                      <p:cBhvr>
                                        <p:cTn id="49" dur="500"/>
                                        <p:tgtEl>
                                          <p:spTgt spid="17">
                                            <p:txEl>
                                              <p:pRg st="0" end="0"/>
                                            </p:txEl>
                                          </p:spTgt>
                                        </p:tgtEl>
                                      </p:cBhvr>
                                    </p:animEffect>
                                  </p:childTnLst>
                                </p:cTn>
                              </p:par>
                              <p:par>
                                <p:cTn id="50" presetID="12" presetClass="entr" presetSubtype="8" fill="hold" grpId="0" nodeType="withEffect">
                                  <p:stCondLst>
                                    <p:cond delay="0"/>
                                  </p:stCondLst>
                                  <p:childTnLst>
                                    <p:set>
                                      <p:cBhvr>
                                        <p:cTn id="51" dur="1" fill="hold">
                                          <p:stCondLst>
                                            <p:cond delay="0"/>
                                          </p:stCondLst>
                                        </p:cTn>
                                        <p:tgtEl>
                                          <p:spTgt spid="17">
                                            <p:txEl>
                                              <p:pRg st="1" end="1"/>
                                            </p:txEl>
                                          </p:spTgt>
                                        </p:tgtEl>
                                        <p:attrNameLst>
                                          <p:attrName>style.visibility</p:attrName>
                                        </p:attrNameLst>
                                      </p:cBhvr>
                                      <p:to>
                                        <p:strVal val="visible"/>
                                      </p:to>
                                    </p:set>
                                    <p:animEffect transition="in" filter="slide(fromLeft)">
                                      <p:cBhvr>
                                        <p:cTn id="5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P spid="9" grpId="0" build="p" animBg="1"/>
      <p:bldP spid="12" grpId="0" animBg="1"/>
      <p:bldP spid="16" grpId="0" build="p" animBg="1"/>
      <p:bldP spid="17" grpId="0" build="p"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l"/>
            <a:r>
              <a:rPr lang="hu-HU" dirty="0"/>
              <a:t>GFT 2019-2033 eddig történt</a:t>
            </a:r>
          </a:p>
        </p:txBody>
      </p:sp>
      <p:sp>
        <p:nvSpPr>
          <p:cNvPr id="3" name="Tartalom helye 2"/>
          <p:cNvSpPr>
            <a:spLocks noGrp="1"/>
          </p:cNvSpPr>
          <p:nvPr>
            <p:ph idx="1"/>
          </p:nvPr>
        </p:nvSpPr>
        <p:spPr/>
        <p:txBody>
          <a:bodyPr>
            <a:normAutofit/>
          </a:bodyPr>
          <a:lstStyle/>
          <a:p>
            <a:pPr lvl="1"/>
            <a:r>
              <a:rPr lang="hu-HU" dirty="0"/>
              <a:t>2018. március 23-án 212 db igénybekérő tájékoztató levél került kiküldésre </a:t>
            </a:r>
            <a:r>
              <a:rPr lang="hu-HU" dirty="0" smtClean="0"/>
              <a:t>(124 ivóvíz, 88 szennyvíz ágazati ellátásért felelősnek)</a:t>
            </a:r>
            <a:endParaRPr lang="hu-HU" dirty="0"/>
          </a:p>
          <a:p>
            <a:pPr lvl="1"/>
            <a:r>
              <a:rPr lang="hu-HU" dirty="0"/>
              <a:t>50 db válaszlevél érkezett, melyben 10 önkormányzat fogalmazott meg új fejlesztési igényeket</a:t>
            </a:r>
          </a:p>
          <a:p>
            <a:pPr lvl="1"/>
            <a:r>
              <a:rPr lang="hu-HU" dirty="0"/>
              <a:t>4 önkormányzattól várunk még meghatalmazást</a:t>
            </a:r>
          </a:p>
          <a:p>
            <a:pPr lvl="1"/>
            <a:r>
              <a:rPr lang="hu-HU" dirty="0"/>
              <a:t>GFT összeállítása folyamatban van</a:t>
            </a:r>
          </a:p>
        </p:txBody>
      </p:sp>
      <p:sp>
        <p:nvSpPr>
          <p:cNvPr id="4" name="Dia számának helye 3"/>
          <p:cNvSpPr>
            <a:spLocks noGrp="1"/>
          </p:cNvSpPr>
          <p:nvPr>
            <p:ph type="sldNum" sz="quarter" idx="4"/>
          </p:nvPr>
        </p:nvSpPr>
        <p:spPr/>
        <p:txBody>
          <a:bodyPr/>
          <a:lstStyle/>
          <a:p>
            <a:fld id="{6E7A12EB-5F14-4F5B-8F3C-B40855E6A5BA}" type="slidenum">
              <a:rPr lang="hu-HU" smtClean="0"/>
              <a:pPr/>
              <a:t>5</a:t>
            </a:fld>
            <a:endParaRPr lang="hu-HU" dirty="0"/>
          </a:p>
        </p:txBody>
      </p:sp>
      <p:sp>
        <p:nvSpPr>
          <p:cNvPr id="5" name="Dátum helye 4"/>
          <p:cNvSpPr>
            <a:spLocks noGrp="1"/>
          </p:cNvSpPr>
          <p:nvPr>
            <p:ph type="dt" sz="half" idx="2"/>
          </p:nvPr>
        </p:nvSpPr>
        <p:spPr/>
        <p:txBody>
          <a:bodyPr/>
          <a:lstStyle/>
          <a:p>
            <a:fld id="{403FAB3C-074D-4921-9E58-B286376296A1}"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smtClean="0"/>
              <a:t>Önkormányzati tájékoztató</a:t>
            </a:r>
            <a:endParaRPr lang="hu-HU" dirty="0"/>
          </a:p>
        </p:txBody>
      </p:sp>
    </p:spTree>
    <p:extLst>
      <p:ext uri="{BB962C8B-B14F-4D97-AF65-F5344CB8AC3E}">
        <p14:creationId xmlns="" xmlns:p14="http://schemas.microsoft.com/office/powerpoint/2010/main" val="147337052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l"/>
            <a:r>
              <a:rPr lang="hu-HU" dirty="0"/>
              <a:t>GFT 2019-2033 feladatok még</a:t>
            </a:r>
          </a:p>
        </p:txBody>
      </p:sp>
      <p:sp>
        <p:nvSpPr>
          <p:cNvPr id="3" name="Tartalom helye 2"/>
          <p:cNvSpPr>
            <a:spLocks noGrp="1"/>
          </p:cNvSpPr>
          <p:nvPr>
            <p:ph idx="1"/>
          </p:nvPr>
        </p:nvSpPr>
        <p:spPr/>
        <p:txBody>
          <a:bodyPr>
            <a:normAutofit/>
          </a:bodyPr>
          <a:lstStyle/>
          <a:p>
            <a:pPr lvl="1"/>
            <a:r>
              <a:rPr lang="hu-HU" dirty="0"/>
              <a:t>GFT javaslat </a:t>
            </a:r>
            <a:r>
              <a:rPr lang="hu-HU" dirty="0" smtClean="0"/>
              <a:t>kiküldése véleményezésre ellátásért felelősöknek </a:t>
            </a:r>
            <a:r>
              <a:rPr lang="hu-HU" dirty="0"/>
              <a:t>legkésőbb 2018. július 15-ig</a:t>
            </a:r>
          </a:p>
          <a:p>
            <a:pPr lvl="1"/>
            <a:r>
              <a:rPr lang="hu-HU" dirty="0"/>
              <a:t>Testületi határozattal megerősített véleményt 2018. augusztus 31-ig várjuk vissza</a:t>
            </a:r>
          </a:p>
          <a:p>
            <a:pPr lvl="1"/>
            <a:r>
              <a:rPr lang="hu-HU" dirty="0"/>
              <a:t>GFT benyújtása a </a:t>
            </a:r>
            <a:r>
              <a:rPr lang="hu-HU" dirty="0" smtClean="0"/>
              <a:t>Magyar Energetikai és Közmű-szabályozási Hivatalhoz 2018</a:t>
            </a:r>
            <a:r>
              <a:rPr lang="hu-HU" dirty="0"/>
              <a:t>. szeptember 30-ig</a:t>
            </a:r>
          </a:p>
        </p:txBody>
      </p:sp>
      <p:sp>
        <p:nvSpPr>
          <p:cNvPr id="4" name="Dia számának helye 3"/>
          <p:cNvSpPr>
            <a:spLocks noGrp="1"/>
          </p:cNvSpPr>
          <p:nvPr>
            <p:ph type="sldNum" sz="quarter" idx="4"/>
          </p:nvPr>
        </p:nvSpPr>
        <p:spPr/>
        <p:txBody>
          <a:bodyPr/>
          <a:lstStyle/>
          <a:p>
            <a:fld id="{6E7A12EB-5F14-4F5B-8F3C-B40855E6A5BA}" type="slidenum">
              <a:rPr lang="hu-HU" smtClean="0"/>
              <a:pPr/>
              <a:t>6</a:t>
            </a:fld>
            <a:endParaRPr lang="hu-HU" dirty="0"/>
          </a:p>
        </p:txBody>
      </p:sp>
      <p:sp>
        <p:nvSpPr>
          <p:cNvPr id="5" name="Dátum helye 4"/>
          <p:cNvSpPr>
            <a:spLocks noGrp="1"/>
          </p:cNvSpPr>
          <p:nvPr>
            <p:ph type="dt" sz="half" idx="2"/>
          </p:nvPr>
        </p:nvSpPr>
        <p:spPr/>
        <p:txBody>
          <a:bodyPr/>
          <a:lstStyle/>
          <a:p>
            <a:fld id="{A15BF35D-9B95-43F4-A8A4-B535E7ADEAAA}"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smtClean="0"/>
              <a:t>Önkormányzati tájékoztató</a:t>
            </a:r>
            <a:endParaRPr lang="hu-HU" dirty="0"/>
          </a:p>
        </p:txBody>
      </p:sp>
    </p:spTree>
    <p:extLst>
      <p:ext uri="{BB962C8B-B14F-4D97-AF65-F5344CB8AC3E}">
        <p14:creationId xmlns="" xmlns:p14="http://schemas.microsoft.com/office/powerpoint/2010/main" val="137227865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4E84706B-FED8-4A91-B436-F590671CA364}" type="datetime4">
              <a:rPr lang="hu-HU" smtClean="0"/>
              <a:pPr/>
              <a:t>2018. június 14.</a:t>
            </a:fld>
            <a:endParaRPr lang="hu-HU"/>
          </a:p>
        </p:txBody>
      </p:sp>
      <p:sp>
        <p:nvSpPr>
          <p:cNvPr id="3" name="Élőláb helye 2"/>
          <p:cNvSpPr>
            <a:spLocks noGrp="1"/>
          </p:cNvSpPr>
          <p:nvPr>
            <p:ph type="ftr" sz="quarter" idx="11"/>
          </p:nvPr>
        </p:nvSpPr>
        <p:spPr/>
        <p:txBody>
          <a:bodyPr/>
          <a:lstStyle/>
          <a:p>
            <a:r>
              <a:rPr lang="hu-HU" smtClean="0"/>
              <a:t>Önkormányzati tájékoztató</a:t>
            </a:r>
            <a:endParaRPr lang="hu-HU"/>
          </a:p>
        </p:txBody>
      </p:sp>
      <p:sp>
        <p:nvSpPr>
          <p:cNvPr id="5" name="Szövegdoboz 4"/>
          <p:cNvSpPr txBox="1"/>
          <p:nvPr/>
        </p:nvSpPr>
        <p:spPr>
          <a:xfrm>
            <a:off x="1119348" y="1867471"/>
            <a:ext cx="6905304" cy="769441"/>
          </a:xfrm>
          <a:prstGeom prst="rect">
            <a:avLst/>
          </a:prstGeom>
          <a:noFill/>
        </p:spPr>
        <p:txBody>
          <a:bodyPr wrap="square" rtlCol="0">
            <a:spAutoFit/>
          </a:bodyPr>
          <a:lstStyle/>
          <a:p>
            <a:pPr algn="ctr"/>
            <a:r>
              <a:rPr lang="hu-HU" sz="4400" b="1" dirty="0">
                <a:solidFill>
                  <a:srgbClr val="00B0F0"/>
                </a:solidFill>
              </a:rPr>
              <a:t>Köszönöm a figyelmet!</a:t>
            </a:r>
          </a:p>
        </p:txBody>
      </p:sp>
      <p:sp>
        <p:nvSpPr>
          <p:cNvPr id="6" name="Szövegdoboz 5"/>
          <p:cNvSpPr txBox="1"/>
          <p:nvPr/>
        </p:nvSpPr>
        <p:spPr>
          <a:xfrm>
            <a:off x="805353" y="3668831"/>
            <a:ext cx="7533294" cy="1200329"/>
          </a:xfrm>
          <a:prstGeom prst="rect">
            <a:avLst/>
          </a:prstGeom>
          <a:noFill/>
        </p:spPr>
        <p:txBody>
          <a:bodyPr wrap="square" rtlCol="0">
            <a:spAutoFit/>
          </a:bodyPr>
          <a:lstStyle/>
          <a:p>
            <a:pPr algn="ctr"/>
            <a:r>
              <a:rPr lang="hu-HU" sz="3600" dirty="0">
                <a:solidFill>
                  <a:srgbClr val="0070C0"/>
                </a:solidFill>
              </a:rPr>
              <a:t>„A vízkincset nem apáinktól örököltük, </a:t>
            </a:r>
            <a:r>
              <a:rPr lang="en-US" sz="3600" dirty="0">
                <a:solidFill>
                  <a:srgbClr val="0070C0"/>
                </a:solidFill>
              </a:rPr>
              <a:t/>
            </a:r>
            <a:br>
              <a:rPr lang="en-US" sz="3600" dirty="0">
                <a:solidFill>
                  <a:srgbClr val="0070C0"/>
                </a:solidFill>
              </a:rPr>
            </a:br>
            <a:r>
              <a:rPr lang="hu-HU" sz="3600" dirty="0">
                <a:solidFill>
                  <a:srgbClr val="0070C0"/>
                </a:solidFill>
              </a:rPr>
              <a:t>hanem unokáinktól kaptuk kölcsön!”</a:t>
            </a:r>
          </a:p>
        </p:txBody>
      </p:sp>
      <p:sp>
        <p:nvSpPr>
          <p:cNvPr id="7" name="Dia számának helye 6"/>
          <p:cNvSpPr>
            <a:spLocks noGrp="1"/>
          </p:cNvSpPr>
          <p:nvPr>
            <p:ph type="sldNum" sz="quarter" idx="12"/>
          </p:nvPr>
        </p:nvSpPr>
        <p:spPr/>
        <p:txBody>
          <a:bodyPr/>
          <a:lstStyle/>
          <a:p>
            <a:fld id="{6E7A12EB-5F14-4F5B-8F3C-B40855E6A5BA}" type="slidenum">
              <a:rPr lang="hu-HU" smtClean="0"/>
              <a:pPr/>
              <a:t>7</a:t>
            </a:fld>
            <a:endParaRPr lang="hu-HU"/>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85800" y="1428736"/>
            <a:ext cx="7772400" cy="2928958"/>
          </a:xfrm>
        </p:spPr>
        <p:txBody>
          <a:bodyPr anchor="b">
            <a:normAutofit fontScale="90000"/>
          </a:bodyPr>
          <a:lstStyle/>
          <a:p>
            <a:r>
              <a:rPr lang="hu-HU" i="1" dirty="0"/>
              <a:t>Ellátásért felelősök megállapodása a felhasználókkal, a házi szennyvíz beemelők energia ellátás biztosításáról és annak költségviseléséről</a:t>
            </a:r>
            <a:endParaRPr lang="hu-HU" dirty="0"/>
          </a:p>
        </p:txBody>
      </p:sp>
      <p:sp>
        <p:nvSpPr>
          <p:cNvPr id="4" name="Szöveg helye 3"/>
          <p:cNvSpPr>
            <a:spLocks noGrp="1"/>
          </p:cNvSpPr>
          <p:nvPr>
            <p:ph type="body" sz="quarter" idx="12"/>
          </p:nvPr>
        </p:nvSpPr>
        <p:spPr/>
        <p:txBody>
          <a:bodyPr/>
          <a:lstStyle/>
          <a:p>
            <a:r>
              <a:rPr lang="hu-HU" dirty="0"/>
              <a:t>Soósné Harsányi Sarolta</a:t>
            </a:r>
          </a:p>
        </p:txBody>
      </p:sp>
      <p:sp>
        <p:nvSpPr>
          <p:cNvPr id="5" name="Szövegdoboz 4"/>
          <p:cNvSpPr txBox="1"/>
          <p:nvPr/>
        </p:nvSpPr>
        <p:spPr>
          <a:xfrm>
            <a:off x="7092280" y="4582289"/>
            <a:ext cx="1368152" cy="430887"/>
          </a:xfrm>
          <a:prstGeom prst="rect">
            <a:avLst/>
          </a:prstGeom>
          <a:noFill/>
        </p:spPr>
        <p:txBody>
          <a:bodyPr wrap="square" rtlCol="0">
            <a:spAutoFit/>
          </a:bodyPr>
          <a:lstStyle/>
          <a:p>
            <a:pPr algn="r"/>
            <a:r>
              <a:rPr lang="hu-HU" sz="2200" dirty="0">
                <a:solidFill>
                  <a:srgbClr val="006F51"/>
                </a:solidFill>
              </a:rPr>
              <a:t>Előadó:</a:t>
            </a:r>
          </a:p>
        </p:txBody>
      </p:sp>
      <p:sp>
        <p:nvSpPr>
          <p:cNvPr id="6" name="Dátum helye 5"/>
          <p:cNvSpPr>
            <a:spLocks noGrp="1"/>
          </p:cNvSpPr>
          <p:nvPr>
            <p:ph type="dt" sz="half" idx="10"/>
          </p:nvPr>
        </p:nvSpPr>
        <p:spPr/>
        <p:txBody>
          <a:bodyPr/>
          <a:lstStyle/>
          <a:p>
            <a:fld id="{DDB36CD6-900F-4A40-9E7B-0461B7B9AE61}" type="datetime4">
              <a:rPr lang="hu-HU" smtClean="0"/>
              <a:pPr/>
              <a:t>2018. június 14.</a:t>
            </a:fld>
            <a:endParaRPr lang="hu-HU"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lgn="ctr"/>
            <a:r>
              <a:rPr lang="hu-HU" dirty="0"/>
              <a:t>Jogszabályi háttér</a:t>
            </a:r>
          </a:p>
        </p:txBody>
      </p:sp>
      <p:sp>
        <p:nvSpPr>
          <p:cNvPr id="3" name="Tartalom helye 2"/>
          <p:cNvSpPr>
            <a:spLocks noGrp="1"/>
          </p:cNvSpPr>
          <p:nvPr>
            <p:ph idx="1"/>
          </p:nvPr>
        </p:nvSpPr>
        <p:spPr/>
        <p:txBody>
          <a:bodyPr>
            <a:normAutofit fontScale="62500" lnSpcReduction="20000"/>
          </a:bodyPr>
          <a:lstStyle/>
          <a:p>
            <a:r>
              <a:rPr lang="hu-HU" dirty="0"/>
              <a:t>A </a:t>
            </a:r>
            <a:r>
              <a:rPr lang="hu-HU" dirty="0" err="1"/>
              <a:t>Vksztv</a:t>
            </a:r>
            <a:r>
              <a:rPr lang="hu-HU" dirty="0"/>
              <a:t>. egyes rendelkezéseinek végrehajtásáról szóló 58/2013. (II.27.) Korm. rendelet 85/A. § (1) bekezdése előírja, hogy a háztartási szennyvizet a törzshálózatba juttató szivattyúknak, ezek műtárgyainak, szerelvényeinek (továbbiakban együtt: </a:t>
            </a:r>
            <a:r>
              <a:rPr lang="hu-HU" u="sng" dirty="0"/>
              <a:t>szennyvíz beemelő</a:t>
            </a:r>
            <a:r>
              <a:rPr lang="hu-HU" dirty="0"/>
              <a:t>) a szennyvízelvezető </a:t>
            </a:r>
            <a:r>
              <a:rPr lang="hu-HU" u="sng" dirty="0"/>
              <a:t>törzshálózattal egyidejű kiépítése az Ellátásért felelős, a működtetése </a:t>
            </a:r>
            <a:r>
              <a:rPr lang="hu-HU" dirty="0"/>
              <a:t>működőképességének megőrzése és üzembiztonságának, üzemképes állapotának folyamatos fenntartása </a:t>
            </a:r>
            <a:r>
              <a:rPr lang="hu-HU" u="sng" dirty="0"/>
              <a:t>a Víziközmű-szolgáltató feladata</a:t>
            </a:r>
            <a:r>
              <a:rPr lang="hu-HU" dirty="0"/>
              <a:t>.</a:t>
            </a:r>
          </a:p>
          <a:p>
            <a:r>
              <a:rPr lang="hu-HU" dirty="0"/>
              <a:t>Ugyan ezen szakasz (6) bekezdése az </a:t>
            </a:r>
            <a:r>
              <a:rPr lang="hu-HU" u="sng" dirty="0"/>
              <a:t>Ellátásért felelős feladatául határozza meg, hogy a szennyvíz beemelők felhasználási helytől független energiahálózattal történő kiváltásáról </a:t>
            </a:r>
            <a:r>
              <a:rPr lang="hu-HU" u="sng" dirty="0">
                <a:solidFill>
                  <a:srgbClr val="FF0000"/>
                </a:solidFill>
              </a:rPr>
              <a:t>2018. december 31-ig </a:t>
            </a:r>
            <a:r>
              <a:rPr lang="hu-HU" u="sng" dirty="0"/>
              <a:t>gondoskodjon.</a:t>
            </a:r>
            <a:r>
              <a:rPr lang="hu-HU" dirty="0"/>
              <a:t> </a:t>
            </a:r>
          </a:p>
          <a:p>
            <a:r>
              <a:rPr lang="hu-HU" dirty="0"/>
              <a:t>A jogszabály 99/A § (8) bekezdése ugyanakkor kimondja, hogy abban az esetben, ha a független energiahálózat kialakítása csak aránytalanul nagy költségráfordítással volna megvalósítható, az Ellátásért felelős a Víziközmű-szolgáltató bevonásával, a fent jelzett időpontig megállapodik a felhasználóval az energiaellátás biztosítása és annak költségviselése kérdésében.</a:t>
            </a:r>
          </a:p>
        </p:txBody>
      </p:sp>
      <p:sp>
        <p:nvSpPr>
          <p:cNvPr id="4" name="Dia számának helye 3"/>
          <p:cNvSpPr>
            <a:spLocks noGrp="1"/>
          </p:cNvSpPr>
          <p:nvPr>
            <p:ph type="sldNum" sz="quarter" idx="4"/>
          </p:nvPr>
        </p:nvSpPr>
        <p:spPr/>
        <p:txBody>
          <a:bodyPr/>
          <a:lstStyle/>
          <a:p>
            <a:fld id="{6E7A12EB-5F14-4F5B-8F3C-B40855E6A5BA}" type="slidenum">
              <a:rPr lang="hu-HU" smtClean="0"/>
              <a:pPr/>
              <a:t>9</a:t>
            </a:fld>
            <a:endParaRPr lang="hu-HU" dirty="0"/>
          </a:p>
        </p:txBody>
      </p:sp>
      <p:sp>
        <p:nvSpPr>
          <p:cNvPr id="5" name="Dátum helye 4"/>
          <p:cNvSpPr>
            <a:spLocks noGrp="1"/>
          </p:cNvSpPr>
          <p:nvPr>
            <p:ph type="dt" sz="half" idx="2"/>
          </p:nvPr>
        </p:nvSpPr>
        <p:spPr/>
        <p:txBody>
          <a:bodyPr/>
          <a:lstStyle/>
          <a:p>
            <a:fld id="{87A5D958-2517-41F2-9425-3E61655E0CF0}" type="datetime4">
              <a:rPr lang="hu-HU" smtClean="0"/>
              <a:pPr/>
              <a:t>2018. június 14.</a:t>
            </a:fld>
            <a:endParaRPr lang="hu-HU" dirty="0"/>
          </a:p>
        </p:txBody>
      </p:sp>
      <p:sp>
        <p:nvSpPr>
          <p:cNvPr id="6" name="Élőláb helye 5"/>
          <p:cNvSpPr>
            <a:spLocks noGrp="1"/>
          </p:cNvSpPr>
          <p:nvPr>
            <p:ph type="ftr" sz="quarter" idx="10"/>
          </p:nvPr>
        </p:nvSpPr>
        <p:spPr/>
        <p:txBody>
          <a:bodyPr/>
          <a:lstStyle/>
          <a:p>
            <a:r>
              <a:rPr lang="hu-HU" dirty="0"/>
              <a:t>Önkormányzati tájékoztató</a:t>
            </a:r>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Office-téma">
  <a:themeElements>
    <a:clrScheme name="Egyéni 3. séma">
      <a:dk1>
        <a:sysClr val="windowText" lastClr="000000"/>
      </a:dk1>
      <a:lt1>
        <a:sysClr val="window" lastClr="FFFFFF"/>
      </a:lt1>
      <a:dk2>
        <a:srgbClr val="1F497D"/>
      </a:dk2>
      <a:lt2>
        <a:srgbClr val="EEECE1"/>
      </a:lt2>
      <a:accent1>
        <a:srgbClr val="006F51"/>
      </a:accent1>
      <a:accent2>
        <a:srgbClr val="00B0F0"/>
      </a:accent2>
      <a:accent3>
        <a:srgbClr val="E36C09"/>
      </a:accent3>
      <a:accent4>
        <a:srgbClr val="92D050"/>
      </a:accent4>
      <a:accent5>
        <a:srgbClr val="C00000"/>
      </a:accent5>
      <a:accent6>
        <a:srgbClr val="FFFF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gyéni tervezé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2317</TotalTime>
  <Words>1401</Words>
  <Application>Microsoft Office PowerPoint</Application>
  <PresentationFormat>Diavetítés a képernyőre (4:3 oldalarány)</PresentationFormat>
  <Paragraphs>208</Paragraphs>
  <Slides>25</Slides>
  <Notes>1</Notes>
  <HiddenSlides>0</HiddenSlides>
  <MMClips>0</MMClips>
  <ScaleCrop>false</ScaleCrop>
  <HeadingPairs>
    <vt:vector size="4" baseType="variant">
      <vt:variant>
        <vt:lpstr>Téma</vt:lpstr>
      </vt:variant>
      <vt:variant>
        <vt:i4>2</vt:i4>
      </vt:variant>
      <vt:variant>
        <vt:lpstr>Diacímek</vt:lpstr>
      </vt:variant>
      <vt:variant>
        <vt:i4>25</vt:i4>
      </vt:variant>
    </vt:vector>
  </HeadingPairs>
  <TitlesOfParts>
    <vt:vector size="27" baseType="lpstr">
      <vt:lpstr>Office-téma</vt:lpstr>
      <vt:lpstr>Egyéni tervezés</vt:lpstr>
      <vt:lpstr>Vagyonértékelés</vt:lpstr>
      <vt:lpstr>Előzmények</vt:lpstr>
      <vt:lpstr>A vagyonértékelés lépései I.</vt:lpstr>
      <vt:lpstr>A vagyonértékelés lépései II.</vt:lpstr>
      <vt:lpstr>GFT 2019-2033 eddig történt</vt:lpstr>
      <vt:lpstr>GFT 2019-2033 feladatok még</vt:lpstr>
      <vt:lpstr>7. dia</vt:lpstr>
      <vt:lpstr>Ellátásért felelősök megállapodása a felhasználókkal, a házi szennyvíz beemelők energia ellátás biztosításáról és annak költségviseléséről</vt:lpstr>
      <vt:lpstr>Jogszabályi háttér</vt:lpstr>
      <vt:lpstr>Jogszabályi háttér</vt:lpstr>
      <vt:lpstr>Jogszabályi háttér</vt:lpstr>
      <vt:lpstr>Jogszabályi háttér</vt:lpstr>
      <vt:lpstr>Mit jelent ez a gyakorlatban!</vt:lpstr>
      <vt:lpstr>Egy ingatlan független villamos energiaellátása  (1 mérőszekrény, 1x16 A, földkábel kiépítése)</vt:lpstr>
      <vt:lpstr>15. dia</vt:lpstr>
      <vt:lpstr>Egy kiválasztott házi beemelő szivattyú villamos energia fogyasztási és költség adatai </vt:lpstr>
      <vt:lpstr>Egy kiválasztott házi beemelő szivattyú villamos energia fogyasztási és költség adatai </vt:lpstr>
      <vt:lpstr>Megállapítás</vt:lpstr>
      <vt:lpstr>Önkormányzatokat terhelő éves energia költség Ft/év</vt:lpstr>
      <vt:lpstr>A felhasználási helytől független energia hálózat kiépítés hátrányai</vt:lpstr>
      <vt:lpstr>Megállapodás minták</vt:lpstr>
      <vt:lpstr>Megállapodás minták</vt:lpstr>
      <vt:lpstr>Megállapodás minták</vt:lpstr>
      <vt:lpstr>Feladatok ütemezése</vt:lpstr>
      <vt:lpstr>25. dia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dia</dc:title>
  <dc:creator>Patona Bálint</dc:creator>
  <cp:lastModifiedBy>soo0sar</cp:lastModifiedBy>
  <cp:revision>168</cp:revision>
  <dcterms:created xsi:type="dcterms:W3CDTF">2012-10-15T11:53:51Z</dcterms:created>
  <dcterms:modified xsi:type="dcterms:W3CDTF">2018-06-14T05:54:17Z</dcterms:modified>
</cp:coreProperties>
</file>